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01" r:id="rId2"/>
    <p:sldId id="303" r:id="rId3"/>
    <p:sldId id="304" r:id="rId4"/>
    <p:sldId id="305" r:id="rId5"/>
    <p:sldId id="314" r:id="rId6"/>
    <p:sldId id="315" r:id="rId7"/>
    <p:sldId id="262" r:id="rId8"/>
    <p:sldId id="312" r:id="rId9"/>
    <p:sldId id="313" r:id="rId10"/>
    <p:sldId id="308" r:id="rId11"/>
    <p:sldId id="309" r:id="rId12"/>
    <p:sldId id="311" r:id="rId13"/>
    <p:sldId id="263" r:id="rId14"/>
    <p:sldId id="266" r:id="rId15"/>
    <p:sldId id="265" r:id="rId16"/>
    <p:sldId id="260" r:id="rId17"/>
    <p:sldId id="264" r:id="rId18"/>
    <p:sldId id="296" r:id="rId19"/>
    <p:sldId id="317" r:id="rId20"/>
    <p:sldId id="283" r:id="rId21"/>
    <p:sldId id="297" r:id="rId22"/>
    <p:sldId id="307" r:id="rId23"/>
    <p:sldId id="316" r:id="rId24"/>
    <p:sldId id="278" r:id="rId25"/>
    <p:sldId id="279" r:id="rId26"/>
    <p:sldId id="293" r:id="rId27"/>
    <p:sldId id="294" r:id="rId28"/>
    <p:sldId id="288" r:id="rId29"/>
    <p:sldId id="299" r:id="rId30"/>
    <p:sldId id="284" r:id="rId31"/>
    <p:sldId id="285" r:id="rId32"/>
    <p:sldId id="270" r:id="rId33"/>
    <p:sldId id="272" r:id="rId34"/>
    <p:sldId id="300" r:id="rId35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on" initials="r" lastIdx="12" clrIdx="0">
    <p:extLst>
      <p:ext uri="{19B8F6BF-5375-455C-9EA6-DF929625EA0E}">
        <p15:presenceInfo xmlns:p15="http://schemas.microsoft.com/office/powerpoint/2012/main" userId="ra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85F"/>
    <a:srgbClr val="0000FF"/>
    <a:srgbClr val="595959"/>
    <a:srgbClr val="2E75B6"/>
    <a:srgbClr val="D8D8D8"/>
    <a:srgbClr val="BDD7EE"/>
    <a:srgbClr val="C825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8" autoAdjust="0"/>
    <p:restoredTop sz="86323" autoAdjust="0"/>
  </p:normalViewPr>
  <p:slideViewPr>
    <p:cSldViewPr snapToGrid="0">
      <p:cViewPr varScale="1">
        <p:scale>
          <a:sx n="73" d="100"/>
          <a:sy n="73" d="100"/>
        </p:scale>
        <p:origin x="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88B01-9600-4C4D-AB89-D3E2B845FEA2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7F0D8-9ECE-43B0-A365-582B8D681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97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69CEB-2E21-41B2-9FD9-1CBC36C5A9B5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DF7C6-7D8E-4431-B57F-2C46834A5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7430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37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210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39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8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876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76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377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0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717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1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BF89-1AB9-43CA-AC4D-52FEEFE38E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5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BF89-1AB9-43CA-AC4D-52FEEFE38E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21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2BF89-1AB9-43CA-AC4D-52FEEFE38E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25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162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2DF7C6-7D8E-4431-B57F-2C46834A5D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70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DB02-9E6C-4E85-A54E-ED5F5C51AAF8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9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815F-8ED8-4A53-BCB8-50B08346F04A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13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E0D54-5C63-4F93-9E1F-358656F5F5F8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77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8861-5E96-470C-AEE8-DF408345F36C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3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2E0B-C481-4535-919A-7917B1B9E306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237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9696C-E1B6-469D-B560-71D611867422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93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C3EE8-CB70-4C15-BD8F-5B98367AB1DF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52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463F7-E1CA-4EBF-A9D7-F2348304AC04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7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71A97-DB00-45C5-81CC-5482A0214FD6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56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26E5-01E7-4A89-9F0E-2F112E3BE605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84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1952-5B18-4283-AC55-27D4D2A133EA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1684B-E2DA-4D28-82C8-B25739666885}" type="datetime1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2A116-8B99-4736-B6E1-A6067AD01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1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12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4.png"/><Relationship Id="rId7" Type="http://schemas.openxmlformats.org/officeDocument/2006/relationships/image" Target="../media/image56.jpe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jpeg"/><Relationship Id="rId4" Type="http://schemas.openxmlformats.org/officeDocument/2006/relationships/image" Target="../media/image53.png"/><Relationship Id="rId9" Type="http://schemas.openxmlformats.org/officeDocument/2006/relationships/image" Target="../media/image5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2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44.png"/><Relationship Id="rId7" Type="http://schemas.openxmlformats.org/officeDocument/2006/relationships/image" Target="../media/image6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11" Type="http://schemas.openxmlformats.org/officeDocument/2006/relationships/image" Target="../media/image72.jpeg"/><Relationship Id="rId5" Type="http://schemas.openxmlformats.org/officeDocument/2006/relationships/image" Target="cid:69AB389C-FB53-4FFF-BFDD-0AC4534BE3AD" TargetMode="External"/><Relationship Id="rId10" Type="http://schemas.openxmlformats.org/officeDocument/2006/relationships/image" Target="../media/image71.jpeg"/><Relationship Id="rId4" Type="http://schemas.openxmlformats.org/officeDocument/2006/relationships/image" Target="../media/image66.jpeg"/><Relationship Id="rId9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7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12" Type="http://schemas.openxmlformats.org/officeDocument/2006/relationships/image" Target="../media/image77.png"/><Relationship Id="rId17" Type="http://schemas.openxmlformats.org/officeDocument/2006/relationships/image" Target="../media/image12.png"/><Relationship Id="rId2" Type="http://schemas.openxmlformats.org/officeDocument/2006/relationships/video" Target="../media/media1.mp4"/><Relationship Id="rId16" Type="http://schemas.openxmlformats.org/officeDocument/2006/relationships/image" Target="../media/image80.jpeg"/><Relationship Id="rId1" Type="http://schemas.microsoft.com/office/2007/relationships/media" Target="../media/media1.mp4"/><Relationship Id="rId6" Type="http://schemas.openxmlformats.org/officeDocument/2006/relationships/image" Target="../media/image44.png"/><Relationship Id="rId11" Type="http://schemas.openxmlformats.org/officeDocument/2006/relationships/image" Target="../media/image76.png"/><Relationship Id="rId5" Type="http://schemas.openxmlformats.org/officeDocument/2006/relationships/image" Target="../media/image4.jpeg"/><Relationship Id="rId15" Type="http://schemas.openxmlformats.org/officeDocument/2006/relationships/image" Target="../media/image79.jpeg"/><Relationship Id="rId10" Type="http://schemas.openxmlformats.org/officeDocument/2006/relationships/image" Target="../media/image7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74.jpeg"/><Relationship Id="rId1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jpg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0.jpeg"/><Relationship Id="rId10" Type="http://schemas.openxmlformats.org/officeDocument/2006/relationships/image" Target="../media/image93.png"/><Relationship Id="rId4" Type="http://schemas.openxmlformats.org/officeDocument/2006/relationships/image" Target="../media/image12.png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jpeg"/><Relationship Id="rId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3" t="12940" r="2585" b="39222"/>
          <a:stretch/>
        </p:blipFill>
        <p:spPr>
          <a:xfrm>
            <a:off x="-1" y="3969328"/>
            <a:ext cx="12240000" cy="29104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49700" cy="6673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00" y="2212647"/>
            <a:ext cx="5341241" cy="16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0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69" y="1606951"/>
            <a:ext cx="3149460" cy="260984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2812701" y="1237603"/>
            <a:ext cx="415" cy="3545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2491962" y="1587901"/>
            <a:ext cx="64515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 rot="278770">
            <a:off x="2791532" y="2047602"/>
            <a:ext cx="301082" cy="493564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070237" y="2549375"/>
            <a:ext cx="834013" cy="69889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자유형 10"/>
          <p:cNvSpPr/>
          <p:nvPr/>
        </p:nvSpPr>
        <p:spPr>
          <a:xfrm rot="18482729">
            <a:off x="4066303" y="3057070"/>
            <a:ext cx="181255" cy="556309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4435012" y="3231999"/>
            <a:ext cx="964393" cy="200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691130" y="1570029"/>
            <a:ext cx="118487" cy="466189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814542" y="1583717"/>
            <a:ext cx="127531" cy="462439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 rot="278770">
            <a:off x="2664241" y="2052421"/>
            <a:ext cx="327837" cy="650570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278770">
            <a:off x="2921623" y="2031739"/>
            <a:ext cx="278577" cy="429933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953018" y="2705673"/>
            <a:ext cx="819200" cy="669201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170803" y="2462723"/>
            <a:ext cx="807256" cy="629707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 18"/>
          <p:cNvSpPr/>
          <p:nvPr/>
        </p:nvSpPr>
        <p:spPr>
          <a:xfrm rot="18482729">
            <a:off x="3958544" y="3145588"/>
            <a:ext cx="293318" cy="616111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 rot="18482729">
            <a:off x="4155081" y="2954409"/>
            <a:ext cx="99734" cy="498161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408405" y="3231999"/>
            <a:ext cx="991000" cy="841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431836" y="3231999"/>
            <a:ext cx="967569" cy="2902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380847" y="3037808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6"/>
                </a:solidFill>
                <a:ea typeface="HY강M" panose="02030600000101010101" pitchFamily="18" charset="-127"/>
              </a:rPr>
              <a:t>RI beam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86911" y="917979"/>
            <a:ext cx="153221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5"/>
                </a:solidFill>
                <a:ea typeface="HY강M" panose="02030600000101010101" pitchFamily="18" charset="-127"/>
              </a:rPr>
              <a:t>Primary beam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3609193" y="2447400"/>
            <a:ext cx="231106" cy="26780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805430" y="1550980"/>
            <a:ext cx="2761" cy="485632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2805430" y="2031850"/>
            <a:ext cx="212459" cy="275036"/>
          </a:xfrm>
          <a:custGeom>
            <a:avLst/>
            <a:gdLst>
              <a:gd name="connsiteX0" fmla="*/ 0 w 231775"/>
              <a:gd name="connsiteY0" fmla="*/ 0 h 346075"/>
              <a:gd name="connsiteX1" fmla="*/ 50800 w 231775"/>
              <a:gd name="connsiteY1" fmla="*/ 234950 h 346075"/>
              <a:gd name="connsiteX2" fmla="*/ 231775 w 231775"/>
              <a:gd name="connsiteY2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775" h="346075">
                <a:moveTo>
                  <a:pt x="0" y="0"/>
                </a:moveTo>
                <a:cubicBezTo>
                  <a:pt x="6085" y="88635"/>
                  <a:pt x="12171" y="177271"/>
                  <a:pt x="50800" y="234950"/>
                </a:cubicBezTo>
                <a:cubicBezTo>
                  <a:pt x="89429" y="292629"/>
                  <a:pt x="160602" y="319352"/>
                  <a:pt x="231775" y="34607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3249568" y="2046156"/>
            <a:ext cx="343262" cy="40124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014413" y="2306690"/>
            <a:ext cx="348205" cy="4878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31802" y="1874989"/>
            <a:ext cx="1067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ea typeface="HY강M" panose="02030600000101010101" pitchFamily="18" charset="-127"/>
              </a:rPr>
              <a:t>Beam dump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73769" y="1409575"/>
            <a:ext cx="14667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HY강M" panose="02030600000101010101" pitchFamily="18" charset="-127"/>
              </a:rPr>
              <a:t>Production target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3063191" y="3088574"/>
            <a:ext cx="231106" cy="26780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679592" y="3215378"/>
            <a:ext cx="410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HY강M" panose="02030600000101010101" pitchFamily="18" charset="-127"/>
              </a:rPr>
              <a:t>Slit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236529" y="3331449"/>
            <a:ext cx="47324" cy="27496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160591" y="2898821"/>
            <a:ext cx="47324" cy="27496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967730" y="2614105"/>
            <a:ext cx="410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HY강M" panose="02030600000101010101" pitchFamily="18" charset="-127"/>
              </a:rPr>
              <a:t>Slit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7278" y="2760809"/>
            <a:ext cx="1156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ea typeface="HY강M" panose="02030600000101010101" pitchFamily="18" charset="-127"/>
              </a:rPr>
              <a:t>Bending magnet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3303635" y="4033613"/>
            <a:ext cx="1156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ea typeface="HY강M" panose="02030600000101010101" pitchFamily="18" charset="-127"/>
              </a:rPr>
              <a:t>Bending magnet</a:t>
            </a:r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 rot="7844693">
            <a:off x="2455704" y="3641718"/>
            <a:ext cx="911913" cy="20602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689643" y="997163"/>
            <a:ext cx="3705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ea typeface="HY강M" panose="02030600000101010101" pitchFamily="18" charset="-127"/>
              </a:rPr>
              <a:t>Momentum dispersive focal plane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37354" y="4001102"/>
            <a:ext cx="14408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7030A0"/>
                </a:solidFill>
                <a:ea typeface="HY강M" panose="02030600000101010101" pitchFamily="18" charset="-127"/>
              </a:rPr>
              <a:t>Position measurement</a:t>
            </a:r>
            <a:endParaRPr lang="ko-KR" altLang="en-US" sz="1600" dirty="0">
              <a:solidFill>
                <a:srgbClr val="7030A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236" y="4406988"/>
            <a:ext cx="26008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ea typeface="HY강M" panose="02030600000101010101" pitchFamily="18" charset="-127"/>
              </a:rPr>
              <a:t>Energy loss/Time-of-flight measurements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오른쪽 화살표 42"/>
          <p:cNvSpPr/>
          <p:nvPr/>
        </p:nvSpPr>
        <p:spPr>
          <a:xfrm rot="4810704">
            <a:off x="5026032" y="3837130"/>
            <a:ext cx="911913" cy="20602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837521" y="2187876"/>
            <a:ext cx="3582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ea typeface="HY강M" panose="02030600000101010101" pitchFamily="18" charset="-127"/>
              </a:rPr>
              <a:t>Momentum dispersive focal plane</a:t>
            </a:r>
            <a:endParaRPr lang="ko-KR" altLang="en-US" sz="1600" dirty="0"/>
          </a:p>
        </p:txBody>
      </p:sp>
      <p:sp>
        <p:nvSpPr>
          <p:cNvPr id="45" name="직사각형 44"/>
          <p:cNvSpPr/>
          <p:nvPr/>
        </p:nvSpPr>
        <p:spPr>
          <a:xfrm>
            <a:off x="5510703" y="3335649"/>
            <a:ext cx="1636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ea typeface="HY강M" panose="02030600000101010101" pitchFamily="18" charset="-127"/>
              </a:rPr>
              <a:t>Achromatic focal plane</a:t>
            </a:r>
            <a:endParaRPr lang="ko-KR" altLang="en-US" sz="1600" dirty="0"/>
          </a:p>
        </p:txBody>
      </p:sp>
      <p:sp>
        <p:nvSpPr>
          <p:cNvPr id="46" name="직사각형 45"/>
          <p:cNvSpPr/>
          <p:nvPr/>
        </p:nvSpPr>
        <p:spPr>
          <a:xfrm>
            <a:off x="8072766" y="1757033"/>
            <a:ext cx="3202867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Lorentz force: 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F = </a:t>
            </a:r>
            <a:r>
              <a:rPr lang="en-US" altLang="ko-KR" i="1" dirty="0" err="1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qvB</a:t>
            </a:r>
            <a:endParaRPr lang="en-US" altLang="ko-KR" dirty="0" smtClean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Centripetal force: 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F = mv</a:t>
            </a:r>
            <a:r>
              <a:rPr lang="en-US" altLang="ko-KR" baseline="30000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2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/</a:t>
            </a:r>
            <a:r>
              <a:rPr lang="el-GR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ρ</a:t>
            </a:r>
            <a:endParaRPr lang="en-US" altLang="ko-KR" baseline="30000" dirty="0" smtClean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  <a:p>
            <a:endParaRPr lang="en-US" altLang="ko-KR" sz="1600" baseline="30000" dirty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i="1" u="sng" dirty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m</a:t>
            </a:r>
            <a:r>
              <a:rPr lang="en-US" altLang="ko-KR" i="1" u="sng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v/q = B</a:t>
            </a:r>
            <a:r>
              <a:rPr lang="el-GR" altLang="ko-KR" i="1" u="sng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ρ</a:t>
            </a:r>
            <a:r>
              <a:rPr lang="en-US" altLang="ko-KR" i="1" u="sng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~ </a:t>
            </a:r>
            <a:r>
              <a:rPr lang="en-US" altLang="ko-KR" u="sng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horizontal position</a:t>
            </a:r>
          </a:p>
          <a:p>
            <a:endParaRPr lang="en-US" altLang="ko-KR" u="sng" baseline="30000" dirty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  <a:p>
            <a:endParaRPr lang="en-US" altLang="ko-KR" u="sng" baseline="30000" dirty="0" smtClean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201970" y="3838767"/>
            <a:ext cx="31531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Velocity 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v</a:t>
            </a:r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= Flight length / TOF</a:t>
            </a:r>
          </a:p>
          <a:p>
            <a:endParaRPr lang="en-US" altLang="ko-KR" u="sng" baseline="30000" dirty="0" smtClean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Nuclear charge 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Z</a:t>
            </a:r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~ </a:t>
            </a:r>
            <a:r>
              <a:rPr lang="el-GR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Δ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E</a:t>
            </a:r>
            <a:r>
              <a:rPr lang="en-US" altLang="ko-KR" baseline="30000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1/2</a:t>
            </a:r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v </a:t>
            </a:r>
            <a:endParaRPr lang="en-US" altLang="ko-KR" u="sng" baseline="30000" dirty="0" smtClean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669322" y="3076997"/>
            <a:ext cx="2665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ea typeface="HY강M" panose="02030600000101010101" pitchFamily="18" charset="-127"/>
              </a:rPr>
              <a:t>Achromatic focal plane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1196394" y="5370658"/>
            <a:ext cx="5960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7030A0"/>
                </a:solidFill>
                <a:ea typeface="HY강M" panose="02030600000101010101" pitchFamily="18" charset="-127"/>
              </a:rPr>
              <a:t>Position measurement </a:t>
            </a:r>
            <a:r>
              <a:rPr lang="en-US" altLang="ko-KR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dirty="0" smtClean="0">
                <a:solidFill>
                  <a:srgbClr val="7030A0"/>
                </a:solidFill>
                <a:ea typeface="HY강M" panose="02030600000101010101" pitchFamily="18" charset="-127"/>
              </a:rPr>
              <a:t>determine </a:t>
            </a:r>
            <a:r>
              <a:rPr lang="en-US" altLang="ko-KR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mv/q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7030A0"/>
                </a:solidFill>
                <a:ea typeface="HY강M" panose="02030600000101010101" pitchFamily="18" charset="-127"/>
              </a:rPr>
              <a:t>Position </a:t>
            </a:r>
            <a:r>
              <a:rPr lang="en-US" altLang="ko-KR" dirty="0" smtClean="0">
                <a:ea typeface="HY강M" panose="02030600000101010101" pitchFamily="18" charset="-127"/>
              </a:rPr>
              <a:t>and</a:t>
            </a:r>
            <a:r>
              <a:rPr lang="en-US" altLang="ko-KR" dirty="0" smtClean="0">
                <a:solidFill>
                  <a:srgbClr val="7030A0"/>
                </a:solidFill>
                <a:ea typeface="HY강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ea typeface="HY강M" panose="02030600000101010101" pitchFamily="18" charset="-127"/>
              </a:rPr>
              <a:t>TOF</a:t>
            </a:r>
            <a:r>
              <a:rPr lang="en-US" altLang="ko-KR" dirty="0" smtClean="0">
                <a:solidFill>
                  <a:srgbClr val="7030A0"/>
                </a:solidFill>
                <a:ea typeface="HY강M" panose="02030600000101010101" pitchFamily="18" charset="-127"/>
              </a:rPr>
              <a:t> </a:t>
            </a:r>
            <a:r>
              <a:rPr lang="en-US" altLang="ko-KR" dirty="0" smtClean="0">
                <a:ea typeface="HY강M" panose="02030600000101010101" pitchFamily="18" charset="-127"/>
              </a:rPr>
              <a:t>measurements </a:t>
            </a:r>
            <a:r>
              <a:rPr lang="en-US" altLang="ko-KR" dirty="0" smtClean="0">
                <a:latin typeface="맑은 고딕" panose="020B0503020000020004" pitchFamily="50" charset="-127"/>
              </a:rPr>
              <a:t>→ </a:t>
            </a:r>
            <a:r>
              <a:rPr lang="en-US" altLang="ko-KR" dirty="0" smtClean="0">
                <a:ea typeface="HY강M" panose="02030600000101010101" pitchFamily="18" charset="-127"/>
              </a:rPr>
              <a:t>determine </a:t>
            </a:r>
            <a:r>
              <a:rPr lang="en-US" altLang="ko-KR" b="1" i="1" dirty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A</a:t>
            </a:r>
            <a:r>
              <a:rPr lang="en-US" altLang="ko-KR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/q</a:t>
            </a:r>
            <a:endParaRPr lang="ko-KR" altLang="en-US" b="1" dirty="0" smtClean="0"/>
          </a:p>
        </p:txBody>
      </p:sp>
      <p:sp>
        <p:nvSpPr>
          <p:cNvPr id="50" name="직사각형 49"/>
          <p:cNvSpPr/>
          <p:nvPr/>
        </p:nvSpPr>
        <p:spPr>
          <a:xfrm>
            <a:off x="7620080" y="5390919"/>
            <a:ext cx="4634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ea typeface="HY강M" panose="02030600000101010101" pitchFamily="18" charset="-127"/>
              </a:rPr>
              <a:t>Energy loss/Time-of-flight measurements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ea typeface="HY강M" panose="02030600000101010101" pitchFamily="18" charset="-127"/>
              </a:rPr>
              <a:t>determine </a:t>
            </a:r>
            <a:r>
              <a:rPr lang="en-US" altLang="ko-KR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641256" y="6240996"/>
            <a:ext cx="4080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B</a:t>
            </a:r>
            <a:r>
              <a:rPr lang="el-GR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ρ</a:t>
            </a:r>
            <a:r>
              <a:rPr lang="en-US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el-GR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Δ</a:t>
            </a:r>
            <a:r>
              <a:rPr lang="en-US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E-</a:t>
            </a:r>
            <a:r>
              <a:rPr lang="en-US" altLang="ko-KR" sz="3200" b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TOF method</a:t>
            </a:r>
            <a:r>
              <a:rPr lang="en-US" altLang="ko-KR" sz="3200" b="1" baseline="30000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3200" b="1" dirty="0"/>
          </a:p>
        </p:txBody>
      </p:sp>
      <p:sp>
        <p:nvSpPr>
          <p:cNvPr id="52" name="직사각형 51"/>
          <p:cNvSpPr/>
          <p:nvPr/>
        </p:nvSpPr>
        <p:spPr>
          <a:xfrm>
            <a:off x="173821" y="85499"/>
            <a:ext cx="7410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Basics of Separator : 2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차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빔 분리 장치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(Separator)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0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69" y="1606951"/>
            <a:ext cx="3149460" cy="2609849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2812701" y="1237603"/>
            <a:ext cx="415" cy="35452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2491962" y="1587901"/>
            <a:ext cx="64515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 rot="278770">
            <a:off x="2791532" y="2047602"/>
            <a:ext cx="301082" cy="493564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3070237" y="2549375"/>
            <a:ext cx="834013" cy="698892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자유형 10"/>
          <p:cNvSpPr/>
          <p:nvPr/>
        </p:nvSpPr>
        <p:spPr>
          <a:xfrm rot="18482729">
            <a:off x="4066303" y="3057070"/>
            <a:ext cx="181255" cy="556309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4435012" y="3231999"/>
            <a:ext cx="964393" cy="2001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691130" y="1570029"/>
            <a:ext cx="118487" cy="466189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2814542" y="1583717"/>
            <a:ext cx="127531" cy="462439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자유형 14"/>
          <p:cNvSpPr/>
          <p:nvPr/>
        </p:nvSpPr>
        <p:spPr>
          <a:xfrm rot="278770">
            <a:off x="2664241" y="2052421"/>
            <a:ext cx="327837" cy="650570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278770">
            <a:off x="2921623" y="2031739"/>
            <a:ext cx="278577" cy="429933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2953018" y="2705673"/>
            <a:ext cx="819200" cy="669201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170803" y="2462723"/>
            <a:ext cx="807256" cy="629707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 18"/>
          <p:cNvSpPr/>
          <p:nvPr/>
        </p:nvSpPr>
        <p:spPr>
          <a:xfrm rot="18482729">
            <a:off x="3958544" y="3145588"/>
            <a:ext cx="293318" cy="616111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 rot="18482729">
            <a:off x="4155081" y="2954409"/>
            <a:ext cx="99734" cy="498161"/>
          </a:xfrm>
          <a:custGeom>
            <a:avLst/>
            <a:gdLst>
              <a:gd name="connsiteX0" fmla="*/ 0 w 471487"/>
              <a:gd name="connsiteY0" fmla="*/ 0 h 1035844"/>
              <a:gd name="connsiteX1" fmla="*/ 138112 w 471487"/>
              <a:gd name="connsiteY1" fmla="*/ 607219 h 1035844"/>
              <a:gd name="connsiteX2" fmla="*/ 471487 w 471487"/>
              <a:gd name="connsiteY2" fmla="*/ 1035844 h 1035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487" h="1035844">
                <a:moveTo>
                  <a:pt x="0" y="0"/>
                </a:moveTo>
                <a:cubicBezTo>
                  <a:pt x="29765" y="217289"/>
                  <a:pt x="59531" y="434578"/>
                  <a:pt x="138112" y="607219"/>
                </a:cubicBezTo>
                <a:cubicBezTo>
                  <a:pt x="216693" y="779860"/>
                  <a:pt x="344090" y="907852"/>
                  <a:pt x="471487" y="1035844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408405" y="3231999"/>
            <a:ext cx="991000" cy="841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431836" y="3231999"/>
            <a:ext cx="967569" cy="2902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380847" y="3037808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6"/>
                </a:solidFill>
                <a:ea typeface="HY강M" panose="02030600000101010101" pitchFamily="18" charset="-127"/>
              </a:rPr>
              <a:t>RI beam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86911" y="917979"/>
            <a:ext cx="153221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5"/>
                </a:solidFill>
                <a:ea typeface="HY강M" panose="02030600000101010101" pitchFamily="18" charset="-127"/>
              </a:rPr>
              <a:t>Primary beam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3609193" y="2447400"/>
            <a:ext cx="231106" cy="26780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805430" y="1550980"/>
            <a:ext cx="2761" cy="485632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 26"/>
          <p:cNvSpPr/>
          <p:nvPr/>
        </p:nvSpPr>
        <p:spPr>
          <a:xfrm>
            <a:off x="2805430" y="2031850"/>
            <a:ext cx="212459" cy="275036"/>
          </a:xfrm>
          <a:custGeom>
            <a:avLst/>
            <a:gdLst>
              <a:gd name="connsiteX0" fmla="*/ 0 w 231775"/>
              <a:gd name="connsiteY0" fmla="*/ 0 h 346075"/>
              <a:gd name="connsiteX1" fmla="*/ 50800 w 231775"/>
              <a:gd name="connsiteY1" fmla="*/ 234950 h 346075"/>
              <a:gd name="connsiteX2" fmla="*/ 231775 w 231775"/>
              <a:gd name="connsiteY2" fmla="*/ 346075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775" h="346075">
                <a:moveTo>
                  <a:pt x="0" y="0"/>
                </a:moveTo>
                <a:cubicBezTo>
                  <a:pt x="6085" y="88635"/>
                  <a:pt x="12171" y="177271"/>
                  <a:pt x="50800" y="234950"/>
                </a:cubicBezTo>
                <a:cubicBezTo>
                  <a:pt x="89429" y="292629"/>
                  <a:pt x="160602" y="319352"/>
                  <a:pt x="231775" y="346075"/>
                </a:cubicBezTo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3249568" y="2046156"/>
            <a:ext cx="343262" cy="40124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014413" y="2306690"/>
            <a:ext cx="348205" cy="4878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531802" y="1874989"/>
            <a:ext cx="1067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ea typeface="HY강M" panose="02030600000101010101" pitchFamily="18" charset="-127"/>
              </a:rPr>
              <a:t>Beam dump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73769" y="1409575"/>
            <a:ext cx="14667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HY강M" panose="02030600000101010101" pitchFamily="18" charset="-127"/>
              </a:rPr>
              <a:t>Production target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3063191" y="3088574"/>
            <a:ext cx="231106" cy="26780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679592" y="3215378"/>
            <a:ext cx="410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HY강M" panose="02030600000101010101" pitchFamily="18" charset="-127"/>
              </a:rPr>
              <a:t>Slit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>
            <a:off x="5236529" y="3331449"/>
            <a:ext cx="47324" cy="27496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5160591" y="2898821"/>
            <a:ext cx="47324" cy="27496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967730" y="2614105"/>
            <a:ext cx="410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HY강M" panose="02030600000101010101" pitchFamily="18" charset="-127"/>
              </a:rPr>
              <a:t>Slit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557278" y="2760809"/>
            <a:ext cx="1156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ea typeface="HY강M" panose="02030600000101010101" pitchFamily="18" charset="-127"/>
              </a:rPr>
              <a:t>Bending magnet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3303635" y="4033613"/>
            <a:ext cx="1156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ea typeface="HY강M" panose="02030600000101010101" pitchFamily="18" charset="-127"/>
              </a:rPr>
              <a:t>Bending magnet</a:t>
            </a:r>
            <a:endParaRPr lang="ko-KR" altLang="en-US" dirty="0"/>
          </a:p>
        </p:txBody>
      </p:sp>
      <p:sp>
        <p:nvSpPr>
          <p:cNvPr id="39" name="오른쪽 화살표 38"/>
          <p:cNvSpPr/>
          <p:nvPr/>
        </p:nvSpPr>
        <p:spPr>
          <a:xfrm rot="7844693">
            <a:off x="2455704" y="3641718"/>
            <a:ext cx="911913" cy="20602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689643" y="997163"/>
            <a:ext cx="3705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ea typeface="HY강M" panose="02030600000101010101" pitchFamily="18" charset="-127"/>
              </a:rPr>
              <a:t>Momentum dispersive focal plane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37354" y="4001102"/>
            <a:ext cx="14408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7030A0"/>
                </a:solidFill>
                <a:ea typeface="HY강M" panose="02030600000101010101" pitchFamily="18" charset="-127"/>
              </a:rPr>
              <a:t>Position measurement</a:t>
            </a:r>
            <a:endParaRPr lang="ko-KR" altLang="en-US" sz="1600" dirty="0">
              <a:solidFill>
                <a:srgbClr val="7030A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469236" y="4406988"/>
            <a:ext cx="26008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ea typeface="HY강M" panose="02030600000101010101" pitchFamily="18" charset="-127"/>
              </a:rPr>
              <a:t>Energy loss/Time-of-flight measurements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오른쪽 화살표 42"/>
          <p:cNvSpPr/>
          <p:nvPr/>
        </p:nvSpPr>
        <p:spPr>
          <a:xfrm rot="4810704">
            <a:off x="5026032" y="3837130"/>
            <a:ext cx="911913" cy="206023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837521" y="2187876"/>
            <a:ext cx="3582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ea typeface="HY강M" panose="02030600000101010101" pitchFamily="18" charset="-127"/>
              </a:rPr>
              <a:t>Momentum dispersive focal plane</a:t>
            </a:r>
            <a:endParaRPr lang="ko-KR" altLang="en-US" sz="1600" dirty="0"/>
          </a:p>
        </p:txBody>
      </p:sp>
      <p:sp>
        <p:nvSpPr>
          <p:cNvPr id="45" name="직사각형 44"/>
          <p:cNvSpPr/>
          <p:nvPr/>
        </p:nvSpPr>
        <p:spPr>
          <a:xfrm>
            <a:off x="5510703" y="3335649"/>
            <a:ext cx="16368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ea typeface="HY강M" panose="02030600000101010101" pitchFamily="18" charset="-127"/>
              </a:rPr>
              <a:t>Achromatic focal plane</a:t>
            </a:r>
            <a:endParaRPr lang="ko-KR" altLang="en-US" sz="1600" dirty="0"/>
          </a:p>
        </p:txBody>
      </p:sp>
      <p:sp>
        <p:nvSpPr>
          <p:cNvPr id="46" name="직사각형 45"/>
          <p:cNvSpPr/>
          <p:nvPr/>
        </p:nvSpPr>
        <p:spPr>
          <a:xfrm>
            <a:off x="8072766" y="1757033"/>
            <a:ext cx="3202867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Lorentz force: 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F = </a:t>
            </a:r>
            <a:r>
              <a:rPr lang="en-US" altLang="ko-KR" i="1" dirty="0" err="1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qvB</a:t>
            </a:r>
            <a:endParaRPr lang="en-US" altLang="ko-KR" dirty="0" smtClean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Centripetal force: 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F = mv</a:t>
            </a:r>
            <a:r>
              <a:rPr lang="en-US" altLang="ko-KR" baseline="30000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2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/</a:t>
            </a:r>
            <a:r>
              <a:rPr lang="el-GR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ρ</a:t>
            </a:r>
            <a:r>
              <a:rPr lang="en-US" altLang="ko-KR" baseline="30000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2</a:t>
            </a:r>
          </a:p>
          <a:p>
            <a:endParaRPr lang="en-US" altLang="ko-KR" sz="1600" baseline="30000" dirty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i="1" u="sng" dirty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m</a:t>
            </a:r>
            <a:r>
              <a:rPr lang="en-US" altLang="ko-KR" i="1" u="sng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v/q = B</a:t>
            </a:r>
            <a:r>
              <a:rPr lang="el-GR" altLang="ko-KR" i="1" u="sng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ρ</a:t>
            </a:r>
            <a:r>
              <a:rPr lang="en-US" altLang="ko-KR" i="1" u="sng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~ </a:t>
            </a:r>
            <a:r>
              <a:rPr lang="en-US" altLang="ko-KR" u="sng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horizontal position</a:t>
            </a:r>
          </a:p>
          <a:p>
            <a:endParaRPr lang="en-US" altLang="ko-KR" u="sng" baseline="30000" dirty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  <a:p>
            <a:endParaRPr lang="en-US" altLang="ko-KR" u="sng" baseline="30000" dirty="0" smtClean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201970" y="3838767"/>
            <a:ext cx="31531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Velocity 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v</a:t>
            </a:r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= Flight length / TOF</a:t>
            </a:r>
          </a:p>
          <a:p>
            <a:endParaRPr lang="en-US" altLang="ko-KR" u="sng" baseline="30000" dirty="0" smtClean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  <a:p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Nuclear charge 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Z</a:t>
            </a:r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~ </a:t>
            </a:r>
            <a:r>
              <a:rPr lang="el-GR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Δ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E</a:t>
            </a:r>
            <a:r>
              <a:rPr lang="en-US" altLang="ko-KR" baseline="30000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1/2</a:t>
            </a:r>
            <a:r>
              <a:rPr lang="en-US" altLang="ko-KR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v </a:t>
            </a:r>
            <a:endParaRPr lang="en-US" altLang="ko-KR" u="sng" baseline="30000" dirty="0" smtClean="0">
              <a:latin typeface="Times New Roman" panose="02020603050405020304" pitchFamily="18" charset="0"/>
              <a:ea typeface="HY강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669322" y="3076997"/>
            <a:ext cx="2665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ea typeface="HY강M" panose="02030600000101010101" pitchFamily="18" charset="-127"/>
              </a:rPr>
              <a:t>Achromatic focal plane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1196394" y="5370658"/>
            <a:ext cx="59607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7030A0"/>
                </a:solidFill>
                <a:ea typeface="HY강M" panose="02030600000101010101" pitchFamily="18" charset="-127"/>
              </a:rPr>
              <a:t>Position measurement </a:t>
            </a:r>
            <a:r>
              <a:rPr lang="en-US" altLang="ko-KR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dirty="0" smtClean="0">
                <a:solidFill>
                  <a:srgbClr val="7030A0"/>
                </a:solidFill>
                <a:ea typeface="HY강M" panose="02030600000101010101" pitchFamily="18" charset="-127"/>
              </a:rPr>
              <a:t>determine </a:t>
            </a:r>
            <a:r>
              <a:rPr lang="en-US" altLang="ko-KR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mv/q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7030A0"/>
                </a:solidFill>
                <a:ea typeface="HY강M" panose="02030600000101010101" pitchFamily="18" charset="-127"/>
              </a:rPr>
              <a:t>Position </a:t>
            </a:r>
            <a:r>
              <a:rPr lang="en-US" altLang="ko-KR" dirty="0" smtClean="0">
                <a:ea typeface="HY강M" panose="02030600000101010101" pitchFamily="18" charset="-127"/>
              </a:rPr>
              <a:t>and</a:t>
            </a:r>
            <a:r>
              <a:rPr lang="en-US" altLang="ko-KR" dirty="0" smtClean="0">
                <a:solidFill>
                  <a:srgbClr val="7030A0"/>
                </a:solidFill>
                <a:ea typeface="HY강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ea typeface="HY강M" panose="02030600000101010101" pitchFamily="18" charset="-127"/>
              </a:rPr>
              <a:t>TOF</a:t>
            </a:r>
            <a:r>
              <a:rPr lang="en-US" altLang="ko-KR" dirty="0" smtClean="0">
                <a:solidFill>
                  <a:srgbClr val="7030A0"/>
                </a:solidFill>
                <a:ea typeface="HY강M" panose="02030600000101010101" pitchFamily="18" charset="-127"/>
              </a:rPr>
              <a:t> </a:t>
            </a:r>
            <a:r>
              <a:rPr lang="en-US" altLang="ko-KR" dirty="0" smtClean="0">
                <a:ea typeface="HY강M" panose="02030600000101010101" pitchFamily="18" charset="-127"/>
              </a:rPr>
              <a:t>measurements </a:t>
            </a:r>
            <a:r>
              <a:rPr lang="en-US" altLang="ko-KR" dirty="0" smtClean="0">
                <a:latin typeface="맑은 고딕" panose="020B0503020000020004" pitchFamily="50" charset="-127"/>
              </a:rPr>
              <a:t>→ </a:t>
            </a:r>
            <a:r>
              <a:rPr lang="en-US" altLang="ko-KR" dirty="0" smtClean="0">
                <a:ea typeface="HY강M" panose="02030600000101010101" pitchFamily="18" charset="-127"/>
              </a:rPr>
              <a:t>determine </a:t>
            </a:r>
            <a:r>
              <a:rPr lang="en-US" altLang="ko-KR" b="1" i="1" dirty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A</a:t>
            </a:r>
            <a:r>
              <a:rPr lang="en-US" altLang="ko-KR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/q</a:t>
            </a:r>
            <a:endParaRPr lang="ko-KR" altLang="en-US" b="1" dirty="0" smtClean="0"/>
          </a:p>
        </p:txBody>
      </p:sp>
      <p:sp>
        <p:nvSpPr>
          <p:cNvPr id="50" name="직사각형 49"/>
          <p:cNvSpPr/>
          <p:nvPr/>
        </p:nvSpPr>
        <p:spPr>
          <a:xfrm>
            <a:off x="7620080" y="5390919"/>
            <a:ext cx="4634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ea typeface="HY강M" panose="02030600000101010101" pitchFamily="18" charset="-127"/>
              </a:rPr>
              <a:t>Energy loss/Time-of-flight measurements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ea typeface="HY강M" panose="02030600000101010101" pitchFamily="18" charset="-127"/>
              </a:rPr>
              <a:t>determine </a:t>
            </a:r>
            <a:r>
              <a:rPr lang="en-US" altLang="ko-KR" b="1" i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641256" y="6240996"/>
            <a:ext cx="40804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B</a:t>
            </a:r>
            <a:r>
              <a:rPr lang="el-GR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ρ</a:t>
            </a:r>
            <a:r>
              <a:rPr lang="en-US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-</a:t>
            </a:r>
            <a:r>
              <a:rPr lang="el-GR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Δ</a:t>
            </a:r>
            <a:r>
              <a:rPr lang="en-US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E-</a:t>
            </a:r>
            <a:r>
              <a:rPr lang="en-US" altLang="ko-KR" sz="3200" b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TOF method</a:t>
            </a:r>
            <a:r>
              <a:rPr lang="en-US" altLang="ko-KR" sz="3200" b="1" baseline="30000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3200" b="1" i="1" dirty="0" smtClean="0">
                <a:latin typeface="Times New Roman" panose="02020603050405020304" pitchFamily="18" charset="0"/>
                <a:ea typeface="HY강M" panose="02030600000101010101" pitchFamily="18" charset="-127"/>
                <a:cs typeface="Times New Roman" panose="02020603050405020304" pitchFamily="18" charset="0"/>
              </a:rPr>
              <a:t> </a:t>
            </a:r>
            <a:endParaRPr lang="ko-KR" altLang="en-US" sz="3200" b="1" dirty="0"/>
          </a:p>
        </p:txBody>
      </p:sp>
      <p:sp>
        <p:nvSpPr>
          <p:cNvPr id="52" name="직사각형 51"/>
          <p:cNvSpPr/>
          <p:nvPr/>
        </p:nvSpPr>
        <p:spPr>
          <a:xfrm>
            <a:off x="173821" y="85499"/>
            <a:ext cx="7410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Basics of 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Seperator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: 2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차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빔 분리 장치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(Separator)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134" y="858867"/>
            <a:ext cx="5343127" cy="39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quadrupole magne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985" y="1383498"/>
            <a:ext cx="2088232" cy="208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3536069" y="2054499"/>
            <a:ext cx="718900" cy="720079"/>
          </a:xfrm>
          <a:prstGeom prst="ellipse">
            <a:avLst/>
          </a:prstGeom>
          <a:solidFill>
            <a:srgbClr val="019FCC">
              <a:alpha val="23000"/>
            </a:srgbClr>
          </a:solidFill>
          <a:ln>
            <a:solidFill>
              <a:srgbClr val="019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113418" y="791051"/>
            <a:ext cx="51388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b="1" dirty="0" smtClean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Q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uadrupole Magnet: 4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극 전자석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endParaRPr lang="en-US" altLang="ko-KR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62291" y="2824759"/>
            <a:ext cx="12227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Ion beam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382154" y="2205681"/>
            <a:ext cx="302892" cy="41771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532730" y="1818899"/>
            <a:ext cx="360040" cy="1185088"/>
          </a:xfrm>
          <a:prstGeom prst="ellipse">
            <a:avLst/>
          </a:prstGeom>
          <a:solidFill>
            <a:srgbClr val="019FCC">
              <a:alpha val="23000"/>
            </a:srgbClr>
          </a:solidFill>
          <a:ln>
            <a:solidFill>
              <a:srgbClr val="019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quadrupole magne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66618" y="1400034"/>
            <a:ext cx="2088232" cy="208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오른쪽 화살표 11"/>
          <p:cNvSpPr/>
          <p:nvPr/>
        </p:nvSpPr>
        <p:spPr>
          <a:xfrm>
            <a:off x="6831173" y="2222584"/>
            <a:ext cx="302892" cy="41771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638121" y="2222584"/>
            <a:ext cx="302892" cy="41771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206073" y="1848054"/>
            <a:ext cx="360040" cy="1185088"/>
          </a:xfrm>
          <a:prstGeom prst="ellipse">
            <a:avLst/>
          </a:prstGeom>
          <a:solidFill>
            <a:srgbClr val="019FCC">
              <a:alpha val="23000"/>
            </a:srgbClr>
          </a:solidFill>
          <a:ln>
            <a:solidFill>
              <a:srgbClr val="019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845044" y="2158056"/>
            <a:ext cx="515752" cy="568897"/>
          </a:xfrm>
          <a:prstGeom prst="ellipse">
            <a:avLst/>
          </a:prstGeom>
          <a:solidFill>
            <a:srgbClr val="019FCC">
              <a:alpha val="23000"/>
            </a:srgbClr>
          </a:solidFill>
          <a:ln>
            <a:solidFill>
              <a:srgbClr val="019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374425" y="2146992"/>
            <a:ext cx="515752" cy="568897"/>
          </a:xfrm>
          <a:prstGeom prst="ellipse">
            <a:avLst/>
          </a:prstGeom>
          <a:solidFill>
            <a:srgbClr val="019FCC">
              <a:alpha val="23000"/>
            </a:srgbClr>
          </a:solidFill>
          <a:ln>
            <a:solidFill>
              <a:srgbClr val="019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10014385" y="2215205"/>
            <a:ext cx="302892" cy="41771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963892" y="3465074"/>
            <a:ext cx="19757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Horizontally focused</a:t>
            </a:r>
          </a:p>
          <a:p>
            <a:pPr fontAlgn="base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Vertically defocused </a:t>
            </a:r>
            <a:endParaRPr lang="en-US" altLang="ko-KR" sz="14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070169" y="3459047"/>
            <a:ext cx="2687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Horizontally defocused (weak)</a:t>
            </a:r>
          </a:p>
          <a:p>
            <a:pPr fontAlgn="base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Vertically focused (strong)</a:t>
            </a:r>
            <a:endParaRPr lang="en-US" altLang="ko-KR" sz="14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351651" y="2051184"/>
            <a:ext cx="718900" cy="720079"/>
          </a:xfrm>
          <a:prstGeom prst="ellipse">
            <a:avLst/>
          </a:prstGeom>
          <a:noFill/>
          <a:ln w="19050">
            <a:solidFill>
              <a:srgbClr val="019F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8921189" y="1838896"/>
            <a:ext cx="360040" cy="1185088"/>
          </a:xfrm>
          <a:prstGeom prst="ellipse">
            <a:avLst/>
          </a:prstGeom>
          <a:noFill/>
          <a:ln w="19050">
            <a:solidFill>
              <a:srgbClr val="019F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4" descr="Quadrupole Mag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6" y="891200"/>
            <a:ext cx="2956537" cy="267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1590064" y="3221003"/>
            <a:ext cx="1149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From KR tech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5" name="Picture 6" descr="Gallery-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" y="4030433"/>
            <a:ext cx="2912233" cy="258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697109" y="6321801"/>
            <a:ext cx="1167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From KR tech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00655" y="5367149"/>
            <a:ext cx="213894" cy="220946"/>
          </a:xfrm>
          <a:prstGeom prst="ellipse">
            <a:avLst/>
          </a:prstGeom>
          <a:solidFill>
            <a:srgbClr val="019FCC">
              <a:alpha val="23000"/>
            </a:srgbClr>
          </a:solidFill>
          <a:ln>
            <a:solidFill>
              <a:srgbClr val="019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115265" y="4540585"/>
            <a:ext cx="2690085" cy="1825214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>
          <a:xfrm>
            <a:off x="6455495" y="5412303"/>
            <a:ext cx="108000" cy="108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6490745" y="5447787"/>
            <a:ext cx="36000" cy="36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401952" y="5353486"/>
            <a:ext cx="213894" cy="220946"/>
          </a:xfrm>
          <a:prstGeom prst="ellipse">
            <a:avLst/>
          </a:prstGeom>
          <a:noFill/>
          <a:ln w="19050">
            <a:solidFill>
              <a:srgbClr val="019F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555645" y="5460295"/>
            <a:ext cx="301633" cy="549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 rot="10800000">
            <a:off x="6036098" y="5348069"/>
            <a:ext cx="945294" cy="224356"/>
          </a:xfrm>
          <a:prstGeom prst="ellipse">
            <a:avLst/>
          </a:prstGeom>
          <a:gradFill flip="none" rotWithShape="1">
            <a:gsLst>
              <a:gs pos="5000">
                <a:srgbClr val="FF0000">
                  <a:lumMod val="98000"/>
                  <a:alpha val="35000"/>
                </a:srgbClr>
              </a:gs>
              <a:gs pos="57000">
                <a:srgbClr val="00B050">
                  <a:alpha val="50000"/>
                </a:srgbClr>
              </a:gs>
              <a:gs pos="50000">
                <a:srgbClr val="00B050">
                  <a:alpha val="52000"/>
                </a:srgbClr>
              </a:gs>
              <a:gs pos="100000">
                <a:srgbClr val="3333E5">
                  <a:alpha val="55000"/>
                </a:srgbClr>
              </a:gs>
            </a:gsLst>
            <a:lin ang="0" scaled="1"/>
            <a:tileRect/>
          </a:gradFill>
          <a:ln>
            <a:solidFill>
              <a:srgbClr val="019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606803" y="5046758"/>
            <a:ext cx="13196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Ion beam</a:t>
            </a:r>
            <a:endParaRPr lang="en-US" altLang="ko-KR" sz="16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rot="18488213">
            <a:off x="8587858" y="4379117"/>
            <a:ext cx="1425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High momentum ion</a:t>
            </a:r>
            <a:endParaRPr lang="en-US" altLang="ko-KR" sz="14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rot="18428618">
            <a:off x="9533179" y="4198723"/>
            <a:ext cx="13804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L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ow momentum ion</a:t>
            </a:r>
            <a:endParaRPr lang="en-US" altLang="ko-KR" sz="14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8611637" y="5099699"/>
            <a:ext cx="209044" cy="27916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9515071" y="5124705"/>
            <a:ext cx="201514" cy="24960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화살표 38"/>
          <p:cNvSpPr/>
          <p:nvPr/>
        </p:nvSpPr>
        <p:spPr>
          <a:xfrm>
            <a:off x="4772221" y="5269735"/>
            <a:ext cx="302892" cy="41771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7997657" y="5269735"/>
            <a:ext cx="302892" cy="417714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349152" y="5596157"/>
            <a:ext cx="290464" cy="307777"/>
          </a:xfrm>
          <a:prstGeom prst="rect">
            <a:avLst/>
          </a:prstGeom>
          <a:solidFill>
            <a:srgbClr val="A3B1E3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  <a:cs typeface="Times New Roman" panose="02020603050405020304" pitchFamily="18" charset="0"/>
              </a:rPr>
              <a:t>S</a:t>
            </a:r>
            <a:endParaRPr lang="ko-KR" altLang="en-US" sz="1400" dirty="0">
              <a:latin typeface="나눔바른고딕" panose="020B0600000101010101" charset="-127"/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57806" y="5013805"/>
            <a:ext cx="314510" cy="307777"/>
          </a:xfrm>
          <a:prstGeom prst="rect">
            <a:avLst/>
          </a:prstGeom>
          <a:solidFill>
            <a:srgbClr val="A3B1E3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고딕" panose="020B0600000101010101" charset="-127"/>
                <a:ea typeface="나눔바른고딕" panose="020B0600000101010101" charset="-127"/>
                <a:cs typeface="Times New Roman" panose="02020603050405020304" pitchFamily="18" charset="0"/>
              </a:rPr>
              <a:t>N</a:t>
            </a:r>
            <a:endParaRPr lang="ko-KR" altLang="en-US" sz="1400" dirty="0">
              <a:latin typeface="나눔바른고딕" panose="020B0600000101010101" charset="-127"/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43" name="타원 42"/>
          <p:cNvSpPr/>
          <p:nvPr/>
        </p:nvSpPr>
        <p:spPr>
          <a:xfrm rot="10800000">
            <a:off x="8584931" y="5362819"/>
            <a:ext cx="945294" cy="224356"/>
          </a:xfrm>
          <a:prstGeom prst="ellipse">
            <a:avLst/>
          </a:prstGeom>
          <a:gradFill flip="none" rotWithShape="1">
            <a:gsLst>
              <a:gs pos="5000">
                <a:srgbClr val="FF0000">
                  <a:lumMod val="98000"/>
                  <a:alpha val="35000"/>
                </a:srgbClr>
              </a:gs>
              <a:gs pos="57000">
                <a:srgbClr val="00B050">
                  <a:alpha val="50000"/>
                </a:srgbClr>
              </a:gs>
              <a:gs pos="50000">
                <a:srgbClr val="00B050">
                  <a:alpha val="52000"/>
                </a:srgbClr>
              </a:gs>
              <a:gs pos="100000">
                <a:srgbClr val="3333E5">
                  <a:alpha val="55000"/>
                </a:srgbClr>
              </a:gs>
            </a:gsLst>
            <a:lin ang="0" scaled="1"/>
            <a:tileRect/>
          </a:gradFill>
          <a:ln>
            <a:solidFill>
              <a:srgbClr val="019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065093" y="4029880"/>
            <a:ext cx="52354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Bending magnet (</a:t>
            </a:r>
            <a:r>
              <a:rPr lang="en-US" altLang="ko-KR" sz="2000" b="1" dirty="0" smtClean="0">
                <a:solidFill>
                  <a:srgbClr val="0070C0"/>
                </a:solidFill>
                <a:latin typeface="나눔바른고딕" panose="020B0600000101010101" charset="-127"/>
                <a:ea typeface="나눔바른고딕" panose="020B0600000101010101" charset="-127"/>
              </a:rPr>
              <a:t>d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ipole magnet: 2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극 전자석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lang="en-US" altLang="ko-KR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460374" y="5598628"/>
            <a:ext cx="1723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400" b="1" dirty="0" smtClean="0">
                <a:solidFill>
                  <a:srgbClr val="FF0000"/>
                </a:solidFill>
                <a:latin typeface="나눔바른고딕" panose="020B0600000101010101" charset="-127"/>
                <a:ea typeface="나눔바른고딕" panose="020B0600000101010101" charset="-127"/>
              </a:rPr>
              <a:t>Including momentum spread</a:t>
            </a:r>
            <a:endParaRPr lang="en-US" altLang="ko-KR" sz="1400" b="1" i="0" dirty="0">
              <a:solidFill>
                <a:srgbClr val="FF0000"/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153292" y="5729035"/>
            <a:ext cx="3901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This horizontal size corresponds to the momentum dispersion.</a:t>
            </a:r>
            <a:endParaRPr lang="en-US" altLang="ko-KR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H="1">
            <a:off x="8578859" y="5694779"/>
            <a:ext cx="979469" cy="0"/>
          </a:xfrm>
          <a:prstGeom prst="straightConnector1">
            <a:avLst/>
          </a:prstGeom>
          <a:ln w="19050">
            <a:solidFill>
              <a:srgbClr val="019FCC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762048" y="1543785"/>
            <a:ext cx="15136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rPr>
              <a:t>B = 0 for center</a:t>
            </a:r>
            <a:endParaRPr lang="ko-KR" altLang="en-US" sz="1400" dirty="0"/>
          </a:p>
        </p:txBody>
      </p:sp>
      <p:cxnSp>
        <p:nvCxnSpPr>
          <p:cNvPr id="49" name="직선 화살표 연결선 48"/>
          <p:cNvCxnSpPr/>
          <p:nvPr/>
        </p:nvCxnSpPr>
        <p:spPr>
          <a:xfrm flipH="1">
            <a:off x="5744961" y="1700809"/>
            <a:ext cx="1086212" cy="70802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0" y="932121"/>
            <a:ext cx="883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E</a:t>
            </a:r>
            <a:r>
              <a:rPr lang="en-US" altLang="ko-KR" sz="1400" b="1" dirty="0" smtClean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xample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5203" y="4062596"/>
            <a:ext cx="981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E</a:t>
            </a:r>
            <a:r>
              <a:rPr lang="en-US" altLang="ko-KR" sz="1600" b="1" dirty="0" smtClean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xample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3821" y="85499"/>
            <a:ext cx="2382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4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극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2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극 전자석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3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18233" y="58662"/>
            <a:ext cx="9080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C82506"/>
                </a:solidFill>
              </a:rPr>
              <a:t>Ko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 </a:t>
            </a:r>
            <a:r>
              <a:rPr lang="en-US" altLang="ko-KR" sz="2400" b="1" dirty="0">
                <a:solidFill>
                  <a:srgbClr val="C82506"/>
                </a:solidFill>
              </a:rPr>
              <a:t>B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 acceptance </a:t>
            </a:r>
            <a:r>
              <a:rPr lang="en-US" altLang="ko-KR" sz="2400" b="1" dirty="0">
                <a:solidFill>
                  <a:srgbClr val="C82506"/>
                </a:solidFill>
              </a:rPr>
              <a:t>R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ecoil spectrometer and </a:t>
            </a:r>
            <a:r>
              <a:rPr lang="en-US" altLang="ko-KR" sz="2400" b="1" dirty="0">
                <a:solidFill>
                  <a:srgbClr val="C82506"/>
                </a:solidFill>
              </a:rPr>
              <a:t>A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pparatus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210" y="788382"/>
            <a:ext cx="6446868" cy="335559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/>
          <a:srcRect t="48290" r="71614" b="15709"/>
          <a:stretch/>
        </p:blipFill>
        <p:spPr>
          <a:xfrm>
            <a:off x="185696" y="817935"/>
            <a:ext cx="2847668" cy="20670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064195" y="1368447"/>
            <a:ext cx="450764" cy="230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</a:rPr>
              <a:t>SCL3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64195" y="932828"/>
            <a:ext cx="450764" cy="230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</a:rPr>
              <a:t>SCL2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51" y="3113306"/>
            <a:ext cx="2812996" cy="978515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20780" y="2884521"/>
            <a:ext cx="2027568" cy="120730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383019" y="2884522"/>
            <a:ext cx="865090" cy="120730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6" name="오른쪽 화살표 45"/>
          <p:cNvSpPr/>
          <p:nvPr/>
        </p:nvSpPr>
        <p:spPr>
          <a:xfrm rot="5400000">
            <a:off x="1181909" y="2601868"/>
            <a:ext cx="1000749" cy="353814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아래쪽 화살표 46"/>
          <p:cNvSpPr/>
          <p:nvPr/>
        </p:nvSpPr>
        <p:spPr>
          <a:xfrm rot="5400000">
            <a:off x="2310650" y="844615"/>
            <a:ext cx="178515" cy="1310036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8" name="아래쪽 화살표 47"/>
          <p:cNvSpPr/>
          <p:nvPr/>
        </p:nvSpPr>
        <p:spPr>
          <a:xfrm rot="1045264">
            <a:off x="477851" y="2902097"/>
            <a:ext cx="165024" cy="310777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98791" y="3309335"/>
            <a:ext cx="763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Stage1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2273672" y="2350914"/>
            <a:ext cx="1750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Stage2</a:t>
            </a: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(Future extension)</a:t>
            </a:r>
            <a:endParaRPr lang="ko-KR" altLang="en-US" sz="1400" dirty="0"/>
          </a:p>
        </p:txBody>
      </p:sp>
      <p:sp>
        <p:nvSpPr>
          <p:cNvPr id="50" name="직사각형 49"/>
          <p:cNvSpPr/>
          <p:nvPr/>
        </p:nvSpPr>
        <p:spPr>
          <a:xfrm>
            <a:off x="4933438" y="2830340"/>
            <a:ext cx="19346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KoBRA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 Stage1</a:t>
            </a:r>
            <a:endParaRPr lang="ko-KR" altLang="en-US" sz="2000" dirty="0"/>
          </a:p>
        </p:txBody>
      </p:sp>
      <p:sp>
        <p:nvSpPr>
          <p:cNvPr id="51" name="아래쪽 화살표 50"/>
          <p:cNvSpPr/>
          <p:nvPr/>
        </p:nvSpPr>
        <p:spPr>
          <a:xfrm rot="10800000">
            <a:off x="10003569" y="4163122"/>
            <a:ext cx="245850" cy="433801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94564" y="4232754"/>
            <a:ext cx="86777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Stage1: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RI beam productions at a few MeV/u or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at about 20 – 40 MeV/u using a stable beams for study of nuclear astrophysics and nuclear structure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Recoil mass separator (with Stage2) at about less than few MeV/u for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direct measurements of radiative-capture cross sections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  </a:t>
            </a:r>
            <a:endParaRPr lang="en-US" altLang="ko-KR" sz="1600" dirty="0">
              <a:solidFill>
                <a:schemeClr val="bg1">
                  <a:lumMod val="6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0362" y="5647329"/>
            <a:ext cx="103016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Stage2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(Future extension, Detailed concept is under discussion with RAON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Users Association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)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: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High resolution separator (where Stage1 is used as a dispersion matching section) 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Recoil mass separator (with Stage1) at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about less than few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 MeV/u for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direct measurements of radiative-capture cross sections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7"/>
          <a:srcRect t="12558" r="51817" b="10060"/>
          <a:stretch/>
        </p:blipFill>
        <p:spPr>
          <a:xfrm>
            <a:off x="10126494" y="817935"/>
            <a:ext cx="1902468" cy="158684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720340" y="2407875"/>
            <a:ext cx="1354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Curved edge bending magnet</a:t>
            </a: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5284269" y="817934"/>
            <a:ext cx="673769" cy="87611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2" idx="1"/>
          </p:cNvCxnSpPr>
          <p:nvPr/>
        </p:nvCxnSpPr>
        <p:spPr>
          <a:xfrm rot="10800000" flipV="1">
            <a:off x="4933443" y="1255990"/>
            <a:ext cx="350827" cy="732528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300282" y="1936709"/>
            <a:ext cx="983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Future plan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0302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99" y="643383"/>
            <a:ext cx="3764803" cy="30272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18233" y="58662"/>
            <a:ext cx="9080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C82506"/>
                </a:solidFill>
              </a:rPr>
              <a:t>Ko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 </a:t>
            </a:r>
            <a:r>
              <a:rPr lang="en-US" altLang="ko-KR" sz="2400" b="1" dirty="0">
                <a:solidFill>
                  <a:srgbClr val="C82506"/>
                </a:solidFill>
              </a:rPr>
              <a:t>B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 acceptance </a:t>
            </a:r>
            <a:r>
              <a:rPr lang="en-US" altLang="ko-KR" sz="2400" b="1" dirty="0">
                <a:solidFill>
                  <a:srgbClr val="C82506"/>
                </a:solidFill>
              </a:rPr>
              <a:t>R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ecoil spectrometer and </a:t>
            </a:r>
            <a:r>
              <a:rPr lang="en-US" altLang="ko-KR" sz="2400" b="1" dirty="0">
                <a:solidFill>
                  <a:srgbClr val="C82506"/>
                </a:solidFill>
              </a:rPr>
              <a:t>A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pparatus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pic>
        <p:nvPicPr>
          <p:cNvPr id="8" name="Picture 4" descr="http://www.cns.s.u-tokyo.ac.jp/crib/CRIB_with_WFe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26" y="805057"/>
            <a:ext cx="3086118" cy="1782234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t="1" b="1533"/>
          <a:stretch/>
        </p:blipFill>
        <p:spPr>
          <a:xfrm>
            <a:off x="6639646" y="4270918"/>
            <a:ext cx="2521956" cy="1592343"/>
          </a:xfrm>
          <a:prstGeom prst="rect">
            <a:avLst/>
          </a:prstGeom>
          <a:ln w="19050">
            <a:noFill/>
          </a:ln>
        </p:spPr>
      </p:pic>
      <p:sp>
        <p:nvSpPr>
          <p:cNvPr id="10" name="직사각형 9"/>
          <p:cNvSpPr/>
          <p:nvPr/>
        </p:nvSpPr>
        <p:spPr>
          <a:xfrm>
            <a:off x="6882685" y="904078"/>
            <a:ext cx="86754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CRIB/CNS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98144" y="4270918"/>
            <a:ext cx="1034257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SECAR/MSU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67096" y="2595889"/>
            <a:ext cx="3453167" cy="64633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RI beam production for study of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nuclear astrophysics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in the energy of few MeV/u like CRIB.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4137546" y="2840249"/>
            <a:ext cx="1329551" cy="250476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55144" y="6072084"/>
            <a:ext cx="4930238" cy="46166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Recoil spectrometer for study of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nuclear astrophysics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in the energy of &lt; few MeV/u like SECAR or DRAGON.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pic>
        <p:nvPicPr>
          <p:cNvPr id="16" name="Picture 2" descr="layou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772" y="788017"/>
            <a:ext cx="2103258" cy="2173368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오른쪽 화살표 16"/>
          <p:cNvSpPr/>
          <p:nvPr/>
        </p:nvSpPr>
        <p:spPr>
          <a:xfrm>
            <a:off x="4137546" y="3270147"/>
            <a:ext cx="4515452" cy="250203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377877" y="2240288"/>
            <a:ext cx="978153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RIPS/RIKEN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9" name="오른쪽 화살표 18"/>
          <p:cNvSpPr/>
          <p:nvPr/>
        </p:nvSpPr>
        <p:spPr>
          <a:xfrm rot="1325414" flipV="1">
            <a:off x="3999406" y="4028993"/>
            <a:ext cx="2541656" cy="270484"/>
          </a:xfrm>
          <a:prstGeom prst="rightArrow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직사각형 19"/>
          <p:cNvSpPr/>
          <p:nvPr/>
        </p:nvSpPr>
        <p:spPr>
          <a:xfrm rot="1338089">
            <a:off x="4459368" y="4398072"/>
            <a:ext cx="2238371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After adding Stage2,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RI Beams from ISOL facility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751285" y="3093792"/>
            <a:ext cx="3310444" cy="830997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RI beam production for studies of nuclear structure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 &amp; nuclear reaction in the energy of 20 – 40 MeV/u  for </a:t>
            </a:r>
            <a:r>
              <a:rPr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A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 &lt; about 40 like RIPS.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03697"/>
              </p:ext>
            </p:extLst>
          </p:nvPr>
        </p:nvGraphicFramePr>
        <p:xfrm>
          <a:off x="145391" y="4045775"/>
          <a:ext cx="4233510" cy="26809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85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05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Magnetic rigidity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0.25 – 3.0 Tm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Angular acceptance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80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mrad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(H)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200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mrad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(V)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Momentum acceptance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8%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Momentum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resolving power at F1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2100 at 2 mm beam size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Mass resolving power </a:t>
                      </a: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(with Wien filter)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1000 at 2 mm beam size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08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Beam swinger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up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to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12 degree for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3 Tm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0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High order correction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up to 4</a:t>
                      </a:r>
                      <a:r>
                        <a:rPr lang="en-US" altLang="ko-KR" sz="1100" baseline="30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order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00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Degrader at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 F1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Homogeneous 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9073" y="3738348"/>
            <a:ext cx="2929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Specification of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KoBRA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 stage1</a:t>
            </a:r>
            <a:endParaRPr lang="ko-KR" altLang="en-US" sz="14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0324" y="4172266"/>
            <a:ext cx="1785438" cy="185036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529104" y="4539400"/>
            <a:ext cx="728084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 panose="020B0600000101010101" charset="-127"/>
                <a:cs typeface="Times New Roman" panose="02020603050405020304" pitchFamily="18" charset="0"/>
              </a:rPr>
              <a:t>TRIUMF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951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610952"/>
              </p:ext>
            </p:extLst>
          </p:nvPr>
        </p:nvGraphicFramePr>
        <p:xfrm>
          <a:off x="1215505" y="643456"/>
          <a:ext cx="9572017" cy="378190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07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0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38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28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255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lt"/>
                        </a:rPr>
                        <a:t>RIBLL (HIRFL)</a:t>
                      </a:r>
                      <a:endParaRPr lang="ko-KR" altLang="en-US" sz="14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strike="noStrike" kern="1200" baseline="0" dirty="0">
                          <a:latin typeface="+mn-lt"/>
                        </a:rPr>
                        <a:t>RIPS (RIKEN)</a:t>
                      </a:r>
                      <a:endParaRPr lang="ko-KR" altLang="en-US" sz="14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CRIB (CNS,</a:t>
                      </a:r>
                      <a:r>
                        <a:rPr lang="en-US" altLang="ko-KR" sz="1400" b="1" i="0" u="none" strike="noStrike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University of Tokyo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rgbClr val="FFC000"/>
                          </a:solidFill>
                          <a:latin typeface="+mn-lt"/>
                        </a:rPr>
                        <a:t>KoBRA</a:t>
                      </a:r>
                      <a:r>
                        <a:rPr lang="en-US" altLang="ko-KR" sz="1400" dirty="0">
                          <a:solidFill>
                            <a:srgbClr val="FFC000"/>
                          </a:solidFill>
                          <a:latin typeface="+mn-lt"/>
                        </a:rPr>
                        <a:t> stage1 (RAON)</a:t>
                      </a:r>
                      <a:endParaRPr lang="ko-KR" altLang="en-US" sz="1400" b="0" dirty="0">
                        <a:solidFill>
                          <a:srgbClr val="FFC00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8269"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ctr" latinLnBrk="1"/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ctr" latinLnBrk="1"/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Layout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r" latinLnBrk="1"/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r" latinLnBrk="1"/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r" latinLnBrk="1"/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r" latinLnBrk="1"/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r" latinLnBrk="1"/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lt"/>
                        </a:rPr>
                        <a:t>Magnetic Rigidity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+mn-lt"/>
                        </a:rPr>
                        <a:t>≤ 4.2 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+mn-lt"/>
                        </a:rPr>
                        <a:t>≤ </a:t>
                      </a:r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5.8 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+mn-lt"/>
                        </a:rPr>
                        <a:t> ≤ 1.3 Tm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0070C0"/>
                          </a:solidFill>
                        </a:rPr>
                        <a:t>0.25 –</a:t>
                      </a:r>
                      <a:r>
                        <a:rPr lang="en-US" altLang="ko-KR" sz="1300" dirty="0">
                          <a:solidFill>
                            <a:srgbClr val="0070C0"/>
                          </a:solidFill>
                          <a:latin typeface="+mn-lt"/>
                        </a:rPr>
                        <a:t> 3.0 Tm</a:t>
                      </a:r>
                      <a:endParaRPr lang="ko-KR" altLang="en-US" sz="1300" b="0" dirty="0">
                        <a:solidFill>
                          <a:srgbClr val="0070C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Separator Length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baseline="0" dirty="0">
                          <a:latin typeface="+mn-lt"/>
                          <a:cs typeface="Times New Roman" panose="02020603050405020304" pitchFamily="18" charset="0"/>
                        </a:rPr>
                        <a:t>35 m</a:t>
                      </a:r>
                      <a:endParaRPr lang="ko-KR" altLang="en-US" sz="1300" b="0" baseline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latin typeface="+mn-lt"/>
                          <a:cs typeface="Times New Roman" panose="02020603050405020304" pitchFamily="18" charset="0"/>
                        </a:rPr>
                        <a:t>28 m</a:t>
                      </a:r>
                      <a:endParaRPr lang="ko-KR" altLang="en-US" sz="1300" b="0" baseline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latin typeface="+mn-lt"/>
                          <a:cs typeface="Times New Roman" panose="02020603050405020304" pitchFamily="18" charset="0"/>
                        </a:rPr>
                        <a:t>About 13 m</a:t>
                      </a:r>
                      <a:endParaRPr lang="ko-KR" altLang="en-US" sz="1300" b="0" baseline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rgbClr val="0070C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38 m</a:t>
                      </a:r>
                      <a:endParaRPr lang="ko-KR" altLang="en-US" sz="1300" b="0" baseline="0" dirty="0">
                        <a:solidFill>
                          <a:srgbClr val="0070C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lt"/>
                        </a:rPr>
                        <a:t>Energy </a:t>
                      </a:r>
                      <a:r>
                        <a:rPr lang="en-US" altLang="ko-KR" sz="1300" baseline="0" dirty="0">
                          <a:latin typeface="+mn-lt"/>
                        </a:rPr>
                        <a:t>Acceptance </a:t>
                      </a:r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+mn-lt"/>
                        </a:rPr>
                        <a:t> 20%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12%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+mn-lt"/>
                        </a:rPr>
                        <a:t>30%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rgbClr val="0070C0"/>
                          </a:solidFill>
                          <a:latin typeface="+mn-lt"/>
                        </a:rPr>
                        <a:t>16%</a:t>
                      </a:r>
                      <a:endParaRPr lang="ko-KR" altLang="en-US" sz="1300" b="0" dirty="0">
                        <a:solidFill>
                          <a:srgbClr val="0070C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latin typeface="+mn-lt"/>
                        </a:rPr>
                        <a:t>Angular Acceptance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+mn-lt"/>
                        </a:rPr>
                        <a:t>50 </a:t>
                      </a:r>
                      <a:r>
                        <a:rPr lang="en-US" altLang="ko-KR" sz="1300" dirty="0" err="1">
                          <a:latin typeface="+mn-lt"/>
                        </a:rPr>
                        <a:t>mrad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80 </a:t>
                      </a:r>
                      <a:r>
                        <a:rPr lang="en-US" altLang="ko-KR" sz="1300" b="0" dirty="0" err="1">
                          <a:latin typeface="+mn-lt"/>
                          <a:cs typeface="Times New Roman" panose="02020603050405020304" pitchFamily="18" charset="0"/>
                        </a:rPr>
                        <a:t>mrad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+mn-lt"/>
                        </a:rPr>
                        <a:t>75 </a:t>
                      </a:r>
                      <a:r>
                        <a:rPr lang="en-US" altLang="ko-KR" sz="1300" dirty="0" err="1">
                          <a:latin typeface="+mn-lt"/>
                        </a:rPr>
                        <a:t>mrad</a:t>
                      </a:r>
                      <a:r>
                        <a:rPr lang="en-US" altLang="ko-KR" sz="1300" dirty="0">
                          <a:latin typeface="+mn-lt"/>
                        </a:rPr>
                        <a:t> 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0070C0"/>
                          </a:solidFill>
                          <a:latin typeface="+mn-lt"/>
                        </a:rPr>
                        <a:t> 80 </a:t>
                      </a:r>
                      <a:r>
                        <a:rPr lang="en-US" altLang="ko-KR" sz="1300" b="1" dirty="0" err="1">
                          <a:solidFill>
                            <a:srgbClr val="0070C0"/>
                          </a:solidFill>
                          <a:latin typeface="+mn-lt"/>
                        </a:rPr>
                        <a:t>mrad</a:t>
                      </a:r>
                      <a:r>
                        <a:rPr lang="en-US" altLang="ko-KR" sz="1300" b="1" dirty="0">
                          <a:solidFill>
                            <a:srgbClr val="0070C0"/>
                          </a:solidFill>
                          <a:latin typeface="+mn-lt"/>
                        </a:rPr>
                        <a:t> (H),</a:t>
                      </a:r>
                      <a:r>
                        <a:rPr lang="en-US" altLang="ko-KR" sz="1300" b="1" baseline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0070C0"/>
                          </a:solidFill>
                          <a:latin typeface="+mn-lt"/>
                        </a:rPr>
                        <a:t>200 </a:t>
                      </a:r>
                      <a:r>
                        <a:rPr lang="en-US" altLang="ko-KR" sz="1300" b="1" dirty="0" err="1">
                          <a:solidFill>
                            <a:srgbClr val="0070C0"/>
                          </a:solidFill>
                          <a:latin typeface="+mn-lt"/>
                        </a:rPr>
                        <a:t>mrad</a:t>
                      </a:r>
                      <a:r>
                        <a:rPr lang="en-US" altLang="ko-KR" sz="1300" b="1" dirty="0">
                          <a:solidFill>
                            <a:srgbClr val="0070C0"/>
                          </a:solidFill>
                          <a:latin typeface="+mn-lt"/>
                        </a:rPr>
                        <a:t> (V) </a:t>
                      </a:r>
                      <a:endParaRPr lang="ko-KR" altLang="en-US" sz="1300" b="1" dirty="0">
                        <a:solidFill>
                          <a:srgbClr val="0070C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Incl. Wien Filter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+mn-lt"/>
                        </a:rPr>
                        <a:t> No 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No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+mn-lt"/>
                        </a:rPr>
                        <a:t>1.5 m (</a:t>
                      </a:r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50 kV/cm)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rgbClr val="0070C0"/>
                          </a:solidFill>
                          <a:latin typeface="+mn-lt"/>
                        </a:rPr>
                        <a:t>2.5 m </a:t>
                      </a:r>
                      <a:r>
                        <a:rPr lang="en-US" altLang="ko-KR" sz="1300" b="0" dirty="0">
                          <a:solidFill>
                            <a:srgbClr val="0070C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(27 kV/cm)</a:t>
                      </a:r>
                      <a:endParaRPr lang="ko-KR" altLang="en-US" sz="1300" b="0" dirty="0">
                        <a:solidFill>
                          <a:srgbClr val="0070C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8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Beam Swinger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Up to 5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°</a:t>
                      </a:r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Up to 15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°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Rotatable separator (-5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°</a:t>
                      </a:r>
                      <a:r>
                        <a:rPr lang="ko-KR" altLang="en-US" sz="1300" u="none" strike="noStrike" kern="1200" baseline="0" dirty="0"/>
                        <a:t>−</a:t>
                      </a:r>
                      <a:r>
                        <a:rPr lang="en-US" altLang="ko-KR" sz="1300" u="none" strike="noStrike" kern="1200" baseline="0" dirty="0"/>
                        <a:t>60</a:t>
                      </a:r>
                      <a:r>
                        <a:rPr lang="en-US" altLang="ko-KR" sz="1300" b="0" dirty="0"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°</a:t>
                      </a:r>
                      <a:r>
                        <a:rPr lang="en-US" altLang="ko-KR" sz="1300" u="none" strike="noStrike" kern="1200" baseline="0" dirty="0"/>
                        <a:t>)</a:t>
                      </a:r>
                      <a:r>
                        <a:rPr lang="en-US" altLang="ko-KR" sz="1300" b="0" baseline="0" dirty="0"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0070C0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Up to ±12</a:t>
                      </a:r>
                      <a:r>
                        <a:rPr lang="en-US" altLang="ko-KR" sz="1300" b="1" dirty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°</a:t>
                      </a:r>
                      <a:endParaRPr lang="ko-KR" altLang="en-US" sz="1300" b="1" dirty="0">
                        <a:solidFill>
                          <a:srgbClr val="0070C0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83541" y="4428385"/>
            <a:ext cx="94003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lt"/>
              </a:rPr>
              <a:t>Z. Sun et al., NIM A 503 (2003) 496,   T. Kubo et al., NIM B 70 (1992) 309,   Y. Yanagisawa et al., NIM A 539 (2005) 74,</a:t>
            </a:r>
            <a:r>
              <a:rPr lang="en-US" altLang="ko-KR" sz="1000" dirty="0">
                <a:latin typeface="+mj-lt"/>
                <a:cs typeface="Times New Roman" panose="02020603050405020304" pitchFamily="18" charset="0"/>
              </a:rPr>
              <a:t>   K. </a:t>
            </a:r>
            <a:r>
              <a:rPr lang="en-US" altLang="ko-KR" sz="1000" dirty="0" err="1">
                <a:latin typeface="+mj-lt"/>
                <a:cs typeface="Times New Roman" panose="02020603050405020304" pitchFamily="18" charset="0"/>
              </a:rPr>
              <a:t>Tshoo</a:t>
            </a:r>
            <a:r>
              <a:rPr lang="en-US" altLang="ko-KR" sz="1000" dirty="0">
                <a:latin typeface="+mj-lt"/>
                <a:cs typeface="Times New Roman" panose="02020603050405020304" pitchFamily="18" charset="0"/>
              </a:rPr>
              <a:t> et al., NIM B 376 (2016) 188.</a:t>
            </a:r>
            <a:endParaRPr lang="ko-KR" altLang="en-US" sz="1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908" y="1339215"/>
            <a:ext cx="1909744" cy="9940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68" y="1284721"/>
            <a:ext cx="1984470" cy="1048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026" y="1546698"/>
            <a:ext cx="1721591" cy="5829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891" y="1222054"/>
            <a:ext cx="1250273" cy="12127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11752" y="58662"/>
            <a:ext cx="8150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Specification comparison chart of RI beam Separators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56" y="5088247"/>
            <a:ext cx="3174709" cy="15802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659" y="5088485"/>
            <a:ext cx="3239030" cy="15800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939" y="5078519"/>
            <a:ext cx="2271773" cy="15556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5020" y="4661875"/>
            <a:ext cx="65233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Secondary beam envelope of KoBRA stage1 &amp; PID spectrum simulated</a:t>
            </a:r>
            <a:endParaRPr lang="ko-KR" altLang="en-US" sz="1400" dirty="0"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61329" y="5141600"/>
            <a:ext cx="14253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5</a:t>
            </a:r>
            <a:r>
              <a:rPr lang="en-US" altLang="ko-KR" sz="1100" baseline="30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th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order ion optics</a:t>
            </a:r>
            <a:endParaRPr lang="ko-KR" altLang="en-US" sz="1100" dirty="0"/>
          </a:p>
        </p:txBody>
      </p:sp>
      <p:sp>
        <p:nvSpPr>
          <p:cNvPr id="21" name="직사각형 20"/>
          <p:cNvSpPr/>
          <p:nvPr/>
        </p:nvSpPr>
        <p:spPr>
          <a:xfrm>
            <a:off x="5169810" y="5141600"/>
            <a:ext cx="14253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5</a:t>
            </a:r>
            <a:r>
              <a:rPr lang="en-US" altLang="ko-KR" sz="1100" baseline="30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th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order ion optics</a:t>
            </a:r>
            <a:endParaRPr lang="ko-KR" altLang="en-US" sz="11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3830" y="5044296"/>
            <a:ext cx="2231267" cy="163543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542466" y="4809522"/>
            <a:ext cx="23712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aseline="30000" dirty="0">
                <a:latin typeface="+mj-lt"/>
                <a:cs typeface="Times New Roman" panose="02020603050405020304" pitchFamily="18" charset="0"/>
              </a:rPr>
              <a:t>48</a:t>
            </a:r>
            <a:r>
              <a:rPr lang="en-US" altLang="ko-KR" sz="1050" dirty="0">
                <a:latin typeface="+mj-lt"/>
                <a:cs typeface="Times New Roman" panose="02020603050405020304" pitchFamily="18" charset="0"/>
              </a:rPr>
              <a:t>Ca beam (35 MeV/u), </a:t>
            </a:r>
            <a:r>
              <a:rPr lang="en-US" altLang="ko-KR" sz="1050" baseline="30000" dirty="0">
                <a:latin typeface="+mj-lt"/>
                <a:cs typeface="Times New Roman" panose="02020603050405020304" pitchFamily="18" charset="0"/>
              </a:rPr>
              <a:t>9</a:t>
            </a:r>
            <a:r>
              <a:rPr lang="en-US" altLang="ko-KR" sz="1050" dirty="0">
                <a:latin typeface="+mj-lt"/>
                <a:cs typeface="Times New Roman" panose="02020603050405020304" pitchFamily="18" charset="0"/>
              </a:rPr>
              <a:t>Be target</a:t>
            </a:r>
            <a:endParaRPr lang="ko-KR" altLang="en-US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128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93610"/>
              </p:ext>
            </p:extLst>
          </p:nvPr>
        </p:nvGraphicFramePr>
        <p:xfrm>
          <a:off x="1179405" y="643456"/>
          <a:ext cx="9832400" cy="38404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2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8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26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4598">
                <a:tc>
                  <a:txBody>
                    <a:bodyPr/>
                    <a:lstStyle/>
                    <a:p>
                      <a:pPr latinLnBrk="1"/>
                      <a:endParaRPr lang="ko-KR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DRAGON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u="none" strike="noStrike" kern="1200" baseline="0" dirty="0"/>
                        <a:t>TRIUMF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u="none" strike="noStrike" kern="1200" baseline="0" dirty="0"/>
                        <a:t>SECAR (MSU)</a:t>
                      </a:r>
                      <a:endParaRPr lang="ko-KR" altLang="en-US" sz="14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rgbClr val="FFC000"/>
                          </a:solidFill>
                        </a:rPr>
                        <a:t>KoBRA</a:t>
                      </a:r>
                      <a:r>
                        <a:rPr lang="en-US" altLang="ko-KR" sz="1400" dirty="0">
                          <a:solidFill>
                            <a:srgbClr val="FFC000"/>
                          </a:solidFill>
                        </a:rPr>
                        <a:t> stage1 (RAON)</a:t>
                      </a:r>
                      <a:endParaRPr lang="ko-KR" alt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rgbClr val="FFC000"/>
                          </a:solidFill>
                        </a:rPr>
                        <a:t>KoBRA</a:t>
                      </a:r>
                      <a:r>
                        <a:rPr lang="en-US" altLang="ko-KR" sz="1400" dirty="0">
                          <a:solidFill>
                            <a:srgbClr val="FFC000"/>
                          </a:solidFill>
                        </a:rPr>
                        <a:t> stage1 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+ stage2 </a:t>
                      </a:r>
                      <a:r>
                        <a:rPr lang="en-US" altLang="ko-KR" sz="1400" dirty="0">
                          <a:solidFill>
                            <a:srgbClr val="FFC000"/>
                          </a:solidFill>
                        </a:rPr>
                        <a:t>(RAON)</a:t>
                      </a:r>
                      <a:endParaRPr lang="ko-KR" altLang="en-US" sz="1400" b="0" dirty="0">
                        <a:solidFill>
                          <a:srgbClr val="FFC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lt"/>
                          <a:cs typeface="Times New Roman" panose="02020603050405020304" pitchFamily="18" charset="0"/>
                        </a:rPr>
                        <a:t>Layout</a:t>
                      </a:r>
                      <a:endParaRPr lang="ko-KR" altLang="en-US" sz="1300" b="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latinLnBrk="1"/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r" latinLnBrk="1"/>
                      <a:endParaRPr lang="en-US" altLang="ko-KR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r" latinLnBrk="1"/>
                      <a:endParaRPr lang="en-US" altLang="ko-KR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r" latinLnBrk="1"/>
                      <a:endParaRPr lang="en-US" altLang="ko-KR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r" latinLnBrk="1"/>
                      <a:endParaRPr lang="en-US" altLang="ko-KR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r" latinLnBrk="1"/>
                      <a:endParaRPr lang="en-US" altLang="ko-KR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Improve a mass resolution &amp; primary beam rejection with cleanup section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(Under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Discussion)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dirty="0"/>
                    </a:p>
                    <a:p>
                      <a:pPr latinLnBrk="1"/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Magnetic Rigidity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/>
                        <a:t> </a:t>
                      </a:r>
                      <a:r>
                        <a:rPr lang="en-US" altLang="ko-KR" sz="1300" dirty="0">
                          <a:latin typeface="+mn-lt"/>
                        </a:rPr>
                        <a:t>≤ about</a:t>
                      </a:r>
                      <a:r>
                        <a:rPr lang="en-US" altLang="ko-KR" sz="1300" dirty="0"/>
                        <a:t> 0.6 Tm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/>
                        <a:t>0.14 </a:t>
                      </a:r>
                      <a:r>
                        <a:rPr lang="ko-KR" altLang="en-US" sz="1300" u="none" strike="noStrike" kern="1200" baseline="0" dirty="0"/>
                        <a:t>− </a:t>
                      </a:r>
                      <a:r>
                        <a:rPr lang="en-US" altLang="ko-KR" sz="1300" dirty="0"/>
                        <a:t>0.8 Tm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rgbClr val="0070C0"/>
                          </a:solidFill>
                        </a:rPr>
                        <a:t>0.25 – 3.0 Tm</a:t>
                      </a:r>
                      <a:endParaRPr lang="ko-KR" altLang="en-US" sz="1300" b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Max. Electric Rigidity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latin typeface="+mn-lt"/>
                        </a:rPr>
                        <a:t>≤</a:t>
                      </a:r>
                      <a:r>
                        <a:rPr lang="en-US" altLang="ko-KR" sz="1300" dirty="0"/>
                        <a:t> 8.0 MV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/>
                        <a:t>1.0 </a:t>
                      </a:r>
                      <a:r>
                        <a:rPr lang="ko-KR" altLang="en-US" sz="1300" u="none" strike="noStrike" kern="1200" baseline="0" dirty="0"/>
                        <a:t>− </a:t>
                      </a:r>
                      <a:r>
                        <a:rPr lang="en-US" altLang="ko-KR" sz="1300" dirty="0"/>
                        <a:t>19.0 MV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rgbClr val="0070C0"/>
                          </a:solidFill>
                        </a:rPr>
                        <a:t>2.0 </a:t>
                      </a:r>
                      <a:r>
                        <a:rPr lang="ko-KR" altLang="en-US" sz="1300" u="none" strike="noStrike" kern="1200" baseline="0" dirty="0">
                          <a:solidFill>
                            <a:srgbClr val="0070C0"/>
                          </a:solidFill>
                        </a:rPr>
                        <a:t>− </a:t>
                      </a:r>
                      <a:r>
                        <a:rPr lang="en-US" altLang="ko-KR" sz="1300" dirty="0">
                          <a:solidFill>
                            <a:srgbClr val="0070C0"/>
                          </a:solidFill>
                        </a:rPr>
                        <a:t>18.5 MV</a:t>
                      </a:r>
                      <a:endParaRPr lang="ko-KR" altLang="en-US" sz="1300" b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0" dirty="0">
                          <a:latin typeface="+mj-lt"/>
                          <a:cs typeface="Times New Roman" panose="02020603050405020304" pitchFamily="18" charset="0"/>
                        </a:rPr>
                        <a:t>Spectrometer Length</a:t>
                      </a:r>
                      <a:endParaRPr lang="ko-KR" altLang="en-US" sz="1300" b="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="0" baseline="0" dirty="0">
                          <a:latin typeface="+mj-lt"/>
                          <a:cs typeface="Times New Roman" panose="02020603050405020304" pitchFamily="18" charset="0"/>
                        </a:rPr>
                        <a:t>21 m</a:t>
                      </a:r>
                      <a:endParaRPr lang="ko-KR" altLang="en-US" sz="1300" b="0" baseline="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latin typeface="+mj-lt"/>
                          <a:cs typeface="Times New Roman" panose="02020603050405020304" pitchFamily="18" charset="0"/>
                        </a:rPr>
                        <a:t>About 40 m</a:t>
                      </a:r>
                      <a:endParaRPr lang="ko-KR" altLang="en-US" sz="1300" b="0" baseline="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rgbClr val="0070C0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38 m</a:t>
                      </a:r>
                      <a:endParaRPr lang="ko-KR" altLang="en-US" sz="1300" b="0" baseline="0" dirty="0">
                        <a:solidFill>
                          <a:srgbClr val="0070C0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Angular Acceptance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/>
                        <a:t>40 </a:t>
                      </a:r>
                      <a:r>
                        <a:rPr lang="en-US" altLang="ko-KR" sz="1300" dirty="0" err="1"/>
                        <a:t>mrad</a:t>
                      </a:r>
                      <a:r>
                        <a:rPr lang="en-US" altLang="ko-KR" sz="1300" dirty="0"/>
                        <a:t> (H),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en-US" altLang="ko-KR" sz="1300" dirty="0"/>
                        <a:t>50 </a:t>
                      </a:r>
                      <a:r>
                        <a:rPr lang="en-US" altLang="ko-KR" sz="1300" dirty="0" err="1"/>
                        <a:t>mrad</a:t>
                      </a:r>
                      <a:r>
                        <a:rPr lang="en-US" altLang="ko-KR" sz="1300" dirty="0"/>
                        <a:t> (V) 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/>
                        <a:t> 50 </a:t>
                      </a:r>
                      <a:r>
                        <a:rPr lang="en-US" altLang="ko-KR" sz="1300" dirty="0" err="1"/>
                        <a:t>mrad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rgbClr val="0070C0"/>
                          </a:solidFill>
                        </a:rPr>
                        <a:t>80 </a:t>
                      </a:r>
                      <a:r>
                        <a:rPr lang="en-US" altLang="ko-KR" sz="1300" dirty="0" err="1">
                          <a:solidFill>
                            <a:srgbClr val="0070C0"/>
                          </a:solidFill>
                        </a:rPr>
                        <a:t>mrad</a:t>
                      </a:r>
                      <a:r>
                        <a:rPr lang="en-US" altLang="ko-KR" sz="1300" dirty="0">
                          <a:solidFill>
                            <a:srgbClr val="0070C0"/>
                          </a:solidFill>
                        </a:rPr>
                        <a:t> (H),</a:t>
                      </a:r>
                      <a:r>
                        <a:rPr lang="en-US" altLang="ko-KR" sz="1300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rgbClr val="0070C0"/>
                          </a:solidFill>
                        </a:rPr>
                        <a:t>200 </a:t>
                      </a:r>
                      <a:r>
                        <a:rPr lang="en-US" altLang="ko-KR" sz="1300" dirty="0" err="1">
                          <a:solidFill>
                            <a:srgbClr val="0070C0"/>
                          </a:solidFill>
                        </a:rPr>
                        <a:t>mrad</a:t>
                      </a:r>
                      <a:r>
                        <a:rPr lang="en-US" altLang="ko-KR" sz="1300" dirty="0">
                          <a:solidFill>
                            <a:srgbClr val="0070C0"/>
                          </a:solidFill>
                        </a:rPr>
                        <a:t> (V) </a:t>
                      </a:r>
                      <a:endParaRPr lang="ko-KR" altLang="en-US" sz="1300" b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0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Energy</a:t>
                      </a:r>
                      <a:r>
                        <a:rPr lang="en-US" altLang="ko-KR" sz="1300" baseline="0" dirty="0"/>
                        <a:t> Acceptance </a:t>
                      </a:r>
                      <a:endParaRPr lang="en-US" altLang="ko-KR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/>
                        <a:t> 10%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/>
                        <a:t> 6.2%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rgbClr val="0070C0"/>
                          </a:solidFill>
                        </a:rPr>
                        <a:t>16%</a:t>
                      </a:r>
                      <a:endParaRPr lang="ko-KR" altLang="en-US" sz="1300" b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0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u="none" strike="noStrike" kern="1200" baseline="0" dirty="0"/>
                        <a:t>Mass Resolution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/>
                        <a:t> </a:t>
                      </a:r>
                      <a:r>
                        <a:rPr lang="ko-KR" altLang="en-US" sz="1300" u="none" strike="noStrike" kern="1200" baseline="0" dirty="0"/>
                        <a:t>≈ </a:t>
                      </a:r>
                      <a:r>
                        <a:rPr lang="en-US" altLang="ko-KR" sz="1300" dirty="0"/>
                        <a:t>350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/>
                        <a:t> </a:t>
                      </a:r>
                      <a:r>
                        <a:rPr lang="ko-KR" altLang="en-US" sz="1300" u="none" strike="noStrike" kern="1200" baseline="0" dirty="0"/>
                        <a:t>≈ </a:t>
                      </a:r>
                      <a:r>
                        <a:rPr lang="en-US" altLang="ko-KR" sz="1300" dirty="0"/>
                        <a:t>750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300" u="none" strike="noStrike" kern="1200" baseline="0" dirty="0">
                          <a:solidFill>
                            <a:srgbClr val="0070C0"/>
                          </a:solidFill>
                        </a:rPr>
                        <a:t>≈ </a:t>
                      </a:r>
                      <a:r>
                        <a:rPr lang="en-US" altLang="ko-KR" sz="1300" dirty="0">
                          <a:solidFill>
                            <a:srgbClr val="0070C0"/>
                          </a:solidFill>
                        </a:rPr>
                        <a:t>650</a:t>
                      </a:r>
                      <a:endParaRPr lang="ko-KR" altLang="en-US" sz="1300" b="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7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u="none" strike="noStrike" kern="1200" baseline="0" dirty="0"/>
                        <a:t>Primary Beam Rejection</a:t>
                      </a:r>
                      <a:endParaRPr lang="ko-KR" altLang="en-US" sz="13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u="none" strike="noStrike" kern="1200" baseline="0" dirty="0"/>
                        <a:t>About 10</a:t>
                      </a:r>
                      <a:r>
                        <a:rPr lang="ko-KR" altLang="en-US" sz="1300" u="none" strike="noStrike" kern="1200" baseline="30000" dirty="0"/>
                        <a:t>−</a:t>
                      </a:r>
                      <a:r>
                        <a:rPr lang="en-US" altLang="ko-KR" sz="1300" u="none" strike="noStrike" kern="1200" baseline="30000" dirty="0"/>
                        <a:t>13</a:t>
                      </a:r>
                      <a:endParaRPr lang="ko-KR" altLang="en-US" sz="1300" b="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u="none" strike="noStrike" kern="1200" baseline="0" dirty="0"/>
                        <a:t>10</a:t>
                      </a:r>
                      <a:r>
                        <a:rPr lang="ko-KR" altLang="en-US" sz="1300" u="none" strike="noStrike" kern="1200" baseline="30000" dirty="0"/>
                        <a:t>−</a:t>
                      </a:r>
                      <a:r>
                        <a:rPr lang="en-US" altLang="ko-KR" sz="1300" u="none" strike="noStrike" kern="1200" baseline="30000" dirty="0"/>
                        <a:t>13</a:t>
                      </a:r>
                      <a:r>
                        <a:rPr lang="ko-KR" altLang="en-US" sz="1300" u="none" strike="noStrike" kern="1200" baseline="0" dirty="0"/>
                        <a:t> −</a:t>
                      </a:r>
                      <a:r>
                        <a:rPr lang="en-US" altLang="ko-KR" sz="1300" u="none" strike="noStrike" kern="1200" baseline="0" dirty="0"/>
                        <a:t>10</a:t>
                      </a:r>
                      <a:r>
                        <a:rPr lang="ko-KR" altLang="en-US" sz="1300" u="none" strike="noStrike" kern="1200" baseline="30000" dirty="0"/>
                        <a:t>−</a:t>
                      </a:r>
                      <a:r>
                        <a:rPr lang="en-US" altLang="ko-KR" sz="1300" u="none" strike="noStrike" kern="1200" baseline="30000" dirty="0"/>
                        <a:t>14</a:t>
                      </a:r>
                      <a:r>
                        <a:rPr lang="ko-KR" altLang="en-US" sz="1300" u="none" strike="noStrike" kern="1200" baseline="0" dirty="0"/>
                        <a:t> </a:t>
                      </a:r>
                      <a:endParaRPr lang="ko-KR" altLang="en-US" sz="1300" b="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u="none" strike="noStrike" kern="1200" baseline="0" dirty="0">
                          <a:solidFill>
                            <a:srgbClr val="0070C0"/>
                          </a:solidFill>
                        </a:rPr>
                        <a:t>&gt; ~10</a:t>
                      </a:r>
                      <a:r>
                        <a:rPr lang="ko-KR" altLang="en-US" sz="1300" u="none" strike="noStrike" kern="1200" baseline="30000" dirty="0">
                          <a:solidFill>
                            <a:srgbClr val="0070C0"/>
                          </a:solidFill>
                        </a:rPr>
                        <a:t>−</a:t>
                      </a:r>
                      <a:r>
                        <a:rPr lang="en-US" altLang="ko-KR" sz="1300" u="none" strike="noStrike" kern="1200" baseline="30000" dirty="0">
                          <a:solidFill>
                            <a:srgbClr val="0070C0"/>
                          </a:solidFill>
                        </a:rPr>
                        <a:t>13</a:t>
                      </a:r>
                      <a:r>
                        <a:rPr lang="ko-KR" altLang="en-US" sz="1300" u="none" strike="noStrike" kern="1200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ko-KR" altLang="en-US" sz="1300" b="0" baseline="30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20692" y="4464452"/>
            <a:ext cx="78818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j-lt"/>
                <a:cs typeface="Times New Roman" panose="02020603050405020304" pitchFamily="18" charset="0"/>
              </a:rPr>
              <a:t>D.A. Hutcheon et al., NIM A 498 (2003) 190,    J.M. </a:t>
            </a:r>
            <a:r>
              <a:rPr lang="en-US" altLang="ko-KR" sz="1000" dirty="0" err="1">
                <a:latin typeface="+mj-lt"/>
                <a:cs typeface="Times New Roman" panose="02020603050405020304" pitchFamily="18" charset="0"/>
              </a:rPr>
              <a:t>D’Auria</a:t>
            </a:r>
            <a:r>
              <a:rPr lang="en-US" altLang="ko-KR" sz="10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altLang="ko-KR" sz="1000" dirty="0" err="1">
                <a:latin typeface="+mj-lt"/>
                <a:cs typeface="Times New Roman" panose="02020603050405020304" pitchFamily="18" charset="0"/>
              </a:rPr>
              <a:t>Nucl</a:t>
            </a:r>
            <a:r>
              <a:rPr lang="en-US" altLang="ko-KR" sz="1000" dirty="0">
                <a:latin typeface="+mj-lt"/>
                <a:cs typeface="Times New Roman" panose="02020603050405020304" pitchFamily="18" charset="0"/>
              </a:rPr>
              <a:t>. Phys. A 701 (2002) 625c,   G.P.A. Berg et al., NIM A 877 (2018) 87.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68" y="1188195"/>
            <a:ext cx="1176940" cy="1219737"/>
          </a:xfrm>
          <a:prstGeom prst="rect">
            <a:avLst/>
          </a:prstGeom>
        </p:spPr>
      </p:pic>
      <p:pic>
        <p:nvPicPr>
          <p:cNvPr id="10" name="Picture 2" descr="http://fribastro.org/IMAGES/secar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484" y="1214657"/>
            <a:ext cx="1812242" cy="114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6169" y="1282141"/>
            <a:ext cx="1989171" cy="10353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1361" y="58662"/>
            <a:ext cx="9106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Specification comparison chart of recoil mass spectrometers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271" y="5355944"/>
            <a:ext cx="3249397" cy="12940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200" y="5299009"/>
            <a:ext cx="3393520" cy="135824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4133" y="4986845"/>
            <a:ext cx="3765219" cy="158535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832347" y="6552339"/>
            <a:ext cx="21501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+mj-lt"/>
                <a:cs typeface="Times New Roman" panose="02020603050405020304" pitchFamily="18" charset="0"/>
              </a:rPr>
              <a:t>Position distribution at F3 (mm)</a:t>
            </a:r>
            <a:r>
              <a:rPr lang="en-US" altLang="ko-KR" sz="1050" baseline="30000" dirty="0">
                <a:latin typeface="+mj-lt"/>
                <a:cs typeface="Times New Roman" panose="02020603050405020304" pitchFamily="18" charset="0"/>
              </a:rPr>
              <a:t> </a:t>
            </a:r>
            <a:endParaRPr lang="ko-KR" altLang="en-US" sz="1050" dirty="0"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487" y="4790870"/>
            <a:ext cx="71073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Simulated trajectories of primary bream and recoil product for </a:t>
            </a:r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KoBRA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stage1</a:t>
            </a:r>
            <a:endParaRPr lang="ko-KR" altLang="en-US" sz="1400" dirty="0">
              <a:latin typeface="+mj-lt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2818" y="5071342"/>
            <a:ext cx="32583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1.85 MeV/u </a:t>
            </a:r>
            <a:r>
              <a:rPr lang="en-US" altLang="ko-KR" sz="105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65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As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(0.6 Tm)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with H gas target</a:t>
            </a:r>
            <a:endParaRPr lang="ko-KR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282228" y="6478273"/>
            <a:ext cx="1157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cs typeface="Times New Roman" panose="02020603050405020304" pitchFamily="18" charset="0"/>
              </a:rPr>
              <a:t>Charge selection</a:t>
            </a: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5908178" y="6540176"/>
            <a:ext cx="10358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cs typeface="Times New Roman" panose="02020603050405020304" pitchFamily="18" charset="0"/>
              </a:rPr>
              <a:t>Mass selection</a:t>
            </a:r>
            <a:endParaRPr lang="ko-KR" altLang="en-US" sz="1000" dirty="0"/>
          </a:p>
        </p:txBody>
      </p:sp>
      <p:sp>
        <p:nvSpPr>
          <p:cNvPr id="22" name="직사각형 21"/>
          <p:cNvSpPr/>
          <p:nvPr/>
        </p:nvSpPr>
        <p:spPr>
          <a:xfrm>
            <a:off x="6845603" y="6204188"/>
            <a:ext cx="3706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cs typeface="Times New Roman" panose="02020603050405020304" pitchFamily="18" charset="0"/>
              </a:rPr>
              <a:t>WF</a:t>
            </a:r>
            <a:endParaRPr lang="ko-KR" altLang="en-US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3210538" y="6204187"/>
            <a:ext cx="3706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cs typeface="Times New Roman" panose="02020603050405020304" pitchFamily="18" charset="0"/>
              </a:rPr>
              <a:t>WF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5821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18233" y="58662"/>
            <a:ext cx="3892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History of </a:t>
            </a:r>
            <a:r>
              <a:rPr lang="en-US" altLang="ko-KR" sz="2400" b="1" dirty="0" err="1">
                <a:solidFill>
                  <a:srgbClr val="C82506"/>
                </a:solidFill>
              </a:rPr>
              <a:t>Ko</a:t>
            </a:r>
            <a:r>
              <a:rPr lang="en-US" altLang="ko-K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BR</a:t>
            </a:r>
            <a:r>
              <a:rPr lang="en-US" altLang="ko-KR" sz="2400" b="1" dirty="0" err="1">
                <a:solidFill>
                  <a:srgbClr val="C82506"/>
                </a:solidFill>
              </a:rPr>
              <a:t>A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278" y="1507678"/>
            <a:ext cx="2029240" cy="144138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857995" y="1896217"/>
            <a:ext cx="763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Stage1</a:t>
            </a:r>
            <a:endParaRPr lang="ko-KR" altLang="en-US" sz="1400" dirty="0"/>
          </a:p>
        </p:txBody>
      </p:sp>
      <p:sp>
        <p:nvSpPr>
          <p:cNvPr id="24" name="직사각형 23"/>
          <p:cNvSpPr/>
          <p:nvPr/>
        </p:nvSpPr>
        <p:spPr>
          <a:xfrm>
            <a:off x="8981379" y="1701766"/>
            <a:ext cx="763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Stage2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6850163" y="587446"/>
            <a:ext cx="243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Year 2012.07 – 2014.04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70873" y="2203994"/>
            <a:ext cx="22728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Only optical design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Unrealistic multipole magnets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Unrealistic drift spaces</a:t>
            </a:r>
            <a:endParaRPr lang="ko-KR" altLang="en-US" sz="1200" dirty="0"/>
          </a:p>
        </p:txBody>
      </p:sp>
      <p:sp>
        <p:nvSpPr>
          <p:cNvPr id="28" name="직사각형 27"/>
          <p:cNvSpPr/>
          <p:nvPr/>
        </p:nvSpPr>
        <p:spPr>
          <a:xfrm>
            <a:off x="127743" y="547315"/>
            <a:ext cx="1437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Year 2011.12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51752" y="933879"/>
            <a:ext cx="2255875" cy="8309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Rare Isotope Science Project (RISP) Launched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1" name="오른쪽 화살표 30"/>
          <p:cNvSpPr/>
          <p:nvPr/>
        </p:nvSpPr>
        <p:spPr>
          <a:xfrm>
            <a:off x="2586111" y="951329"/>
            <a:ext cx="1285704" cy="348578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901990" y="957110"/>
            <a:ext cx="5150412" cy="189859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748" y="1380793"/>
            <a:ext cx="1987485" cy="85000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964350" y="588715"/>
            <a:ext cx="2418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Year 2011.12 – 2012.06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964350" y="953289"/>
            <a:ext cx="2739411" cy="1915336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989041" y="2232643"/>
            <a:ext cx="22728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Only optical design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Unrealistic multipole magnets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Unrealistic drift spaces</a:t>
            </a:r>
            <a:endParaRPr lang="ko-KR" altLang="en-US" sz="1200" dirty="0"/>
          </a:p>
        </p:txBody>
      </p:sp>
      <p:sp>
        <p:nvSpPr>
          <p:cNvPr id="41" name="오른쪽 화살표 40"/>
          <p:cNvSpPr/>
          <p:nvPr/>
        </p:nvSpPr>
        <p:spPr>
          <a:xfrm>
            <a:off x="6382769" y="643580"/>
            <a:ext cx="507081" cy="285779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691358" y="1019054"/>
            <a:ext cx="25059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Adding High resolution separator function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KoBRA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was divided into two stages, stage1 and stage2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Adding multipole magnets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  (6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sextupoles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, 2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octupoles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for stage1 )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Increasing Magnetic Rigidity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  (1.5 Tm → 3 Tm)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오른쪽 화살표 43"/>
          <p:cNvSpPr/>
          <p:nvPr/>
        </p:nvSpPr>
        <p:spPr>
          <a:xfrm rot="5400000">
            <a:off x="9124725" y="2990522"/>
            <a:ext cx="450860" cy="28149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491088" y="3034590"/>
            <a:ext cx="243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Year 2014.05 – 2015.02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922769" y="951329"/>
            <a:ext cx="30159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RI beam production at a few MeV/u</a:t>
            </a: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Recoil mass spectrometer </a:t>
            </a:r>
            <a:endParaRPr lang="ko-KR" altLang="en-US" sz="1200" b="1" dirty="0"/>
          </a:p>
        </p:txBody>
      </p:sp>
      <p:sp>
        <p:nvSpPr>
          <p:cNvPr id="54" name="직사각형 53"/>
          <p:cNvSpPr/>
          <p:nvPr/>
        </p:nvSpPr>
        <p:spPr>
          <a:xfrm>
            <a:off x="6832796" y="937208"/>
            <a:ext cx="3015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RI beam production at a few MeV/u</a:t>
            </a: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Recoil mass spectrometer </a:t>
            </a:r>
          </a:p>
          <a:p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High resolution separation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247432" y="3378328"/>
            <a:ext cx="2770780" cy="3421374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261992" y="5391460"/>
            <a:ext cx="283308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Adding RI beam production at few tens MeV/u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Increasing angular acceptance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  (40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mrad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→ &gt; 80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mrad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Decreasing energy acceptance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  (20% → 16%)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Starting Magnet design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226576" y="3384129"/>
            <a:ext cx="2842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RI beam production at a few MeV/u</a:t>
            </a:r>
          </a:p>
          <a:p>
            <a:r>
              <a:rPr lang="en-US" altLang="ko-KR" sz="1200" b="1" dirty="0">
                <a:solidFill>
                  <a:srgbClr val="92D050"/>
                </a:solidFill>
                <a:cs typeface="Times New Roman" panose="02020603050405020304" pitchFamily="18" charset="0"/>
              </a:rPr>
              <a:t>RI beam production at &lt; 40 MeV/u</a:t>
            </a: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Recoil mass spectrometer </a:t>
            </a:r>
          </a:p>
          <a:p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High resolution separation</a:t>
            </a:r>
            <a:endParaRPr lang="ko-KR" alt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932" y="4191930"/>
            <a:ext cx="2451833" cy="1171893"/>
          </a:xfrm>
          <a:prstGeom prst="rect">
            <a:avLst/>
          </a:prstGeom>
        </p:spPr>
      </p:pic>
      <p:sp>
        <p:nvSpPr>
          <p:cNvPr id="59" name="오른쪽 화살표 58"/>
          <p:cNvSpPr/>
          <p:nvPr/>
        </p:nvSpPr>
        <p:spPr>
          <a:xfrm rot="10800000">
            <a:off x="6916865" y="4492602"/>
            <a:ext cx="2119953" cy="28527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597689" y="4810986"/>
            <a:ext cx="4439130" cy="1962207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6579706" y="4983110"/>
            <a:ext cx="24065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Adopting curved edge bending magnets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Removing all multipole magnets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Designing all of magnets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Reflecting the field maps of designed magnets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507527" y="4463520"/>
            <a:ext cx="243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Year 2015.03 – 2016.07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4750486" y="6332310"/>
            <a:ext cx="184871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Realistic magnet design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Reasonable drift spaces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0623" y="4863317"/>
            <a:ext cx="1625088" cy="149003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66144" y="4815528"/>
            <a:ext cx="4391572" cy="1957666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31" y="4890483"/>
            <a:ext cx="2024957" cy="958252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81815" y="5619821"/>
            <a:ext cx="22028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Realistic magnet design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Reasonable drift spaces</a:t>
            </a: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Comments from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2</a:t>
            </a:r>
            <a:r>
              <a:rPr lang="en-US" altLang="ko-KR" sz="1200" b="1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nd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KoBRA Review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Meeting were reflected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Final design of stage1</a:t>
            </a:r>
          </a:p>
        </p:txBody>
      </p:sp>
      <p:sp>
        <p:nvSpPr>
          <p:cNvPr id="68" name="오른쪽 화살표 67"/>
          <p:cNvSpPr/>
          <p:nvPr/>
        </p:nvSpPr>
        <p:spPr>
          <a:xfrm rot="10800000">
            <a:off x="2480529" y="4509161"/>
            <a:ext cx="1977187" cy="281849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2137188" y="4838134"/>
            <a:ext cx="24219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Adding a Swinger magnets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Adding a two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sextupoles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Redesigning bending magnet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Designing diagnostic chambers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Redesigning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radiation shielding walls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Accommodating a space for concrete wall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Stage2 is under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discussion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5698" y="4460185"/>
            <a:ext cx="243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Year 2016.08 – 2017.04</a:t>
            </a:r>
            <a:endParaRPr lang="ko-KR" altLang="en-US" dirty="0"/>
          </a:p>
        </p:txBody>
      </p:sp>
      <p:sp>
        <p:nvSpPr>
          <p:cNvPr id="71" name="오른쪽 화살표 70"/>
          <p:cNvSpPr/>
          <p:nvPr/>
        </p:nvSpPr>
        <p:spPr>
          <a:xfrm rot="16200000">
            <a:off x="645482" y="3997300"/>
            <a:ext cx="663836" cy="26193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34991" y="2839473"/>
            <a:ext cx="243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Year 2017.05 – 2018.04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110902" y="3230599"/>
            <a:ext cx="6608493" cy="842174"/>
          </a:xfrm>
          <a:prstGeom prst="roundRect">
            <a:avLst>
              <a:gd name="adj" fmla="val 50000"/>
            </a:avLst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599196" y="3143501"/>
            <a:ext cx="159666" cy="1534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27095" y="3302299"/>
            <a:ext cx="19883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Base line Design Summary</a:t>
            </a:r>
            <a:endParaRPr lang="ko-KR" altLang="en-US" sz="1100" b="1" dirty="0"/>
          </a:p>
        </p:txBody>
      </p:sp>
      <p:sp>
        <p:nvSpPr>
          <p:cNvPr id="74" name="타원 73"/>
          <p:cNvSpPr/>
          <p:nvPr/>
        </p:nvSpPr>
        <p:spPr>
          <a:xfrm>
            <a:off x="8498434" y="3268508"/>
            <a:ext cx="159666" cy="1534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223679" y="2925401"/>
            <a:ext cx="7120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2012.06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8295852" y="2993201"/>
            <a:ext cx="7120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2013.06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7392197" y="3465048"/>
            <a:ext cx="18172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Technical Design Report</a:t>
            </a:r>
            <a:endParaRPr lang="ko-KR" altLang="en-US" sz="1100" b="1" dirty="0"/>
          </a:p>
        </p:txBody>
      </p:sp>
      <p:sp>
        <p:nvSpPr>
          <p:cNvPr id="77" name="타원 76"/>
          <p:cNvSpPr/>
          <p:nvPr/>
        </p:nvSpPr>
        <p:spPr>
          <a:xfrm>
            <a:off x="8393256" y="3958641"/>
            <a:ext cx="159666" cy="1534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115547" y="4101341"/>
            <a:ext cx="20271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1</a:t>
            </a:r>
            <a:r>
              <a:rPr lang="en-US" altLang="ko-KR" sz="11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st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KoBRA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review meeting</a:t>
            </a:r>
            <a:endParaRPr lang="ko-KR" altLang="en-US" sz="1100" b="1" dirty="0"/>
          </a:p>
        </p:txBody>
      </p:sp>
      <p:sp>
        <p:nvSpPr>
          <p:cNvPr id="80" name="직사각형 79"/>
          <p:cNvSpPr/>
          <p:nvPr/>
        </p:nvSpPr>
        <p:spPr>
          <a:xfrm>
            <a:off x="7773076" y="3796350"/>
            <a:ext cx="7120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2014.02</a:t>
            </a:r>
          </a:p>
        </p:txBody>
      </p:sp>
      <p:sp>
        <p:nvSpPr>
          <p:cNvPr id="81" name="타원 80"/>
          <p:cNvSpPr/>
          <p:nvPr/>
        </p:nvSpPr>
        <p:spPr>
          <a:xfrm>
            <a:off x="5103827" y="3987238"/>
            <a:ext cx="159666" cy="1534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4900940" y="3762020"/>
            <a:ext cx="7120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2015.08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4610662" y="4157970"/>
            <a:ext cx="16942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KoBRA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mini workshop</a:t>
            </a:r>
            <a:endParaRPr lang="ko-KR" altLang="en-US" sz="1100" b="1" dirty="0"/>
          </a:p>
        </p:txBody>
      </p:sp>
      <p:sp>
        <p:nvSpPr>
          <p:cNvPr id="84" name="타원 83"/>
          <p:cNvSpPr/>
          <p:nvPr/>
        </p:nvSpPr>
        <p:spPr>
          <a:xfrm>
            <a:off x="2389903" y="3981242"/>
            <a:ext cx="159666" cy="1534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536709" y="3787927"/>
            <a:ext cx="7120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2016.08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2060838" y="4155826"/>
            <a:ext cx="202711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2</a:t>
            </a:r>
            <a:r>
              <a:rPr lang="en-US" altLang="ko-KR" sz="11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nd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KoBRA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review meeting</a:t>
            </a:r>
            <a:endParaRPr lang="ko-KR" altLang="en-US" sz="1100" b="1" dirty="0"/>
          </a:p>
        </p:txBody>
      </p:sp>
      <p:sp>
        <p:nvSpPr>
          <p:cNvPr id="89" name="직사각형 88"/>
          <p:cNvSpPr/>
          <p:nvPr/>
        </p:nvSpPr>
        <p:spPr>
          <a:xfrm>
            <a:off x="846432" y="5219021"/>
            <a:ext cx="763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Stage1</a:t>
            </a:r>
            <a:endParaRPr lang="ko-KR" altLang="en-US" sz="1400" dirty="0"/>
          </a:p>
        </p:txBody>
      </p:sp>
      <p:sp>
        <p:nvSpPr>
          <p:cNvPr id="19" name="직사각형 18"/>
          <p:cNvSpPr/>
          <p:nvPr/>
        </p:nvSpPr>
        <p:spPr>
          <a:xfrm>
            <a:off x="2878777" y="3105340"/>
            <a:ext cx="2597442" cy="396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564111" y="3153066"/>
            <a:ext cx="159666" cy="1534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988740" y="3230498"/>
            <a:ext cx="165577" cy="7233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 flipV="1">
            <a:off x="4261183" y="4080018"/>
            <a:ext cx="224139" cy="0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2373466" y="2894132"/>
            <a:ext cx="7120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2018.05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271886" y="3313118"/>
            <a:ext cx="16945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RAON Users Association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lunched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372337" y="3150221"/>
            <a:ext cx="159666" cy="1534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272576" y="2930399"/>
            <a:ext cx="7120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2011.12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785101" y="3295791"/>
            <a:ext cx="109404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RISP lunched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2843151" y="3226193"/>
            <a:ext cx="165577" cy="7233"/>
          </a:xfrm>
          <a:prstGeom prst="straightConnector1">
            <a:avLst/>
          </a:prstGeom>
          <a:ln w="5715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45625" y="2170458"/>
            <a:ext cx="2797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u="sng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Now stage1 is being produced with international/domestic companies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5258" y="1857921"/>
            <a:ext cx="2407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Microsoft Sans Serif" panose="020B0604020202020204" pitchFamily="34" charset="0"/>
                <a:cs typeface="Times New Roman" panose="02020603050405020304" pitchFamily="18" charset="0"/>
              </a:rPr>
              <a:t>Year 2018.05 – present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160000" y="4710417"/>
            <a:ext cx="1213729" cy="523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9809389" y="4644388"/>
            <a:ext cx="2370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Only optical design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Unrealistic multipole magnets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Unrealistic drift spaces</a:t>
            </a:r>
            <a:endParaRPr lang="ko-KR" altLang="en-US" sz="1200" dirty="0"/>
          </a:p>
        </p:txBody>
      </p:sp>
      <p:sp>
        <p:nvSpPr>
          <p:cNvPr id="90" name="직사각형 89"/>
          <p:cNvSpPr/>
          <p:nvPr/>
        </p:nvSpPr>
        <p:spPr>
          <a:xfrm>
            <a:off x="6801" y="3130920"/>
            <a:ext cx="2401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Purchasing procedures</a:t>
            </a:r>
          </a:p>
          <a:p>
            <a:r>
              <a:rPr lang="en-US" altLang="ko-KR" sz="1200" u="sng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Bidding excluding Wien filter </a:t>
            </a:r>
          </a:p>
        </p:txBody>
      </p:sp>
    </p:spTree>
    <p:extLst>
      <p:ext uri="{BB962C8B-B14F-4D97-AF65-F5344CB8AC3E}">
        <p14:creationId xmlns:p14="http://schemas.microsoft.com/office/powerpoint/2010/main" val="319463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660792"/>
            <a:ext cx="6402071" cy="33235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9" t="4621" r="31392" b="5327"/>
          <a:stretch/>
        </p:blipFill>
        <p:spPr>
          <a:xfrm>
            <a:off x="4832619" y="4010452"/>
            <a:ext cx="2089584" cy="253883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854" y="573995"/>
            <a:ext cx="3970246" cy="3743872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18233" y="58662"/>
            <a:ext cx="3355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 Status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(Separator)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102" y="735147"/>
            <a:ext cx="2804744" cy="123442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23471" y="735146"/>
            <a:ext cx="3756240" cy="321154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211995" y="2327425"/>
            <a:ext cx="2358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Contracted on April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2018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107229" y="3171598"/>
            <a:ext cx="4204232" cy="3704427"/>
            <a:chOff x="7364140" y="2856210"/>
            <a:chExt cx="4204232" cy="3704427"/>
          </a:xfrm>
        </p:grpSpPr>
        <p:sp>
          <p:nvSpPr>
            <p:cNvPr id="15" name="직사각형 14"/>
            <p:cNvSpPr/>
            <p:nvPr/>
          </p:nvSpPr>
          <p:spPr>
            <a:xfrm>
              <a:off x="7364140" y="2856210"/>
              <a:ext cx="3880502" cy="35617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/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8545" y="5722875"/>
              <a:ext cx="1708393" cy="241996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7364140" y="4974423"/>
              <a:ext cx="3919757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dirty="0" smtClean="0"/>
                <a:t>                    (</a:t>
              </a:r>
              <a:r>
                <a:rPr lang="en-US" altLang="ko-KR" sz="1300" dirty="0"/>
                <a:t>Korea</a:t>
              </a:r>
              <a:r>
                <a:rPr lang="en-US" altLang="ko-KR" sz="1300" dirty="0" smtClean="0"/>
                <a:t>)</a:t>
              </a:r>
              <a:endParaRPr lang="en-US" altLang="ko-KR" sz="1300" dirty="0">
                <a:latin typeface="+mj-lt"/>
              </a:endParaRPr>
            </a:p>
            <a:p>
              <a:r>
                <a:rPr lang="en-US" altLang="ko-KR" sz="1300" dirty="0" smtClean="0">
                  <a:latin typeface="+mj-lt"/>
                </a:rPr>
                <a:t>Productions of quadrupole and </a:t>
              </a:r>
              <a:r>
                <a:rPr lang="en-US" altLang="ko-KR" sz="1300" dirty="0" err="1" smtClean="0">
                  <a:latin typeface="+mj-lt"/>
                </a:rPr>
                <a:t>sextupole</a:t>
              </a:r>
              <a:r>
                <a:rPr lang="en-US" altLang="ko-KR" sz="1300" dirty="0" smtClean="0">
                  <a:latin typeface="+mj-lt"/>
                </a:rPr>
                <a:t> magnets</a:t>
              </a: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0634" y="4938935"/>
              <a:ext cx="1163579" cy="296489"/>
            </a:xfrm>
            <a:prstGeom prst="rect">
              <a:avLst/>
            </a:prstGeom>
          </p:spPr>
        </p:pic>
        <p:sp>
          <p:nvSpPr>
            <p:cNvPr id="53" name="직사각형 52"/>
            <p:cNvSpPr/>
            <p:nvPr/>
          </p:nvSpPr>
          <p:spPr>
            <a:xfrm>
              <a:off x="7364140" y="3958059"/>
              <a:ext cx="4116464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300" dirty="0" smtClean="0">
                  <a:latin typeface="+mj-lt"/>
                </a:rPr>
                <a:t>                           (</a:t>
              </a:r>
              <a:r>
                <a:rPr lang="en-US" altLang="ko-KR" sz="1300" dirty="0" err="1" smtClean="0"/>
                <a:t>Danmark</a:t>
              </a:r>
              <a:r>
                <a:rPr lang="en-US" altLang="ko-KR" sz="1300" dirty="0" smtClean="0"/>
                <a:t>)</a:t>
              </a:r>
              <a:endParaRPr lang="en-US" altLang="ko-KR" sz="1300" dirty="0">
                <a:latin typeface="+mj-lt"/>
              </a:endParaRPr>
            </a:p>
            <a:p>
              <a:r>
                <a:rPr lang="en-US" altLang="ko-KR" sz="1300" dirty="0" smtClean="0">
                  <a:latin typeface="+mj-lt"/>
                </a:rPr>
                <a:t>Project </a:t>
              </a:r>
              <a:r>
                <a:rPr lang="en-US" altLang="ko-KR" sz="1300" dirty="0"/>
                <a:t>management</a:t>
              </a:r>
              <a:endParaRPr lang="en-US" altLang="ko-KR" sz="1300" dirty="0" smtClean="0">
                <a:latin typeface="+mj-lt"/>
              </a:endParaRPr>
            </a:p>
            <a:p>
              <a:r>
                <a:rPr lang="en-US" altLang="ko-KR" sz="1300" dirty="0" smtClean="0">
                  <a:latin typeface="+mj-lt"/>
                </a:rPr>
                <a:t>Designs of all magnets</a:t>
              </a:r>
            </a:p>
            <a:p>
              <a:r>
                <a:rPr lang="en-US" altLang="ko-KR" sz="1300" dirty="0" smtClean="0">
                  <a:latin typeface="+mj-lt"/>
                </a:rPr>
                <a:t>Productions of bending magnets and swinger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7369170" y="3093009"/>
              <a:ext cx="2186557" cy="6924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ko-KR" sz="1300" dirty="0" smtClean="0">
                <a:latin typeface="+mj-lt"/>
              </a:endParaRPr>
            </a:p>
            <a:p>
              <a:r>
                <a:rPr lang="en-US" altLang="ko-KR" sz="1300" dirty="0" smtClean="0"/>
                <a:t>                   (</a:t>
              </a:r>
              <a:r>
                <a:rPr lang="en-US" altLang="ko-KR" sz="1300" dirty="0"/>
                <a:t>Korea)</a:t>
              </a:r>
              <a:endParaRPr lang="ko-KR" altLang="en-US" sz="1300" dirty="0"/>
            </a:p>
            <a:p>
              <a:r>
                <a:rPr lang="en-US" altLang="ko-KR" sz="1300" dirty="0" smtClean="0">
                  <a:latin typeface="+mj-lt"/>
                </a:rPr>
                <a:t>Project management</a:t>
              </a: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60480" y="3317969"/>
              <a:ext cx="1097999" cy="25200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8649909" y="2890982"/>
              <a:ext cx="13242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 smtClean="0">
                  <a:latin typeface="+mj-lt"/>
                </a:rPr>
                <a:t>Consortium</a:t>
              </a:r>
              <a:endParaRPr lang="ko-KR" altLang="en-US" sz="1600" b="1" dirty="0">
                <a:latin typeface="+mj-lt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4384" y="3880156"/>
              <a:ext cx="1565888" cy="333714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7375344" y="5468030"/>
              <a:ext cx="4193028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altLang="ko-KR" sz="1300" dirty="0" smtClean="0">
                <a:latin typeface="+mj-lt"/>
              </a:endParaRPr>
            </a:p>
            <a:p>
              <a:r>
                <a:rPr lang="en-US" altLang="ko-KR" sz="1300" dirty="0" smtClean="0"/>
                <a:t>                             (Korea)</a:t>
              </a:r>
              <a:endParaRPr lang="en-US" altLang="ko-KR" sz="1300" dirty="0" smtClean="0">
                <a:latin typeface="+mj-lt"/>
              </a:endParaRPr>
            </a:p>
            <a:p>
              <a:r>
                <a:rPr lang="en-US" altLang="ko-KR" sz="1300" dirty="0" smtClean="0">
                  <a:latin typeface="+mj-lt"/>
                </a:rPr>
                <a:t>Designs and productions of diagnostic chambers, beam pipe, beam dump, and </a:t>
              </a:r>
              <a:r>
                <a:rPr lang="en-US" altLang="ko-KR" sz="1300" dirty="0" err="1" smtClean="0">
                  <a:latin typeface="+mj-lt"/>
                </a:rPr>
                <a:t>etc</a:t>
              </a:r>
              <a:r>
                <a:rPr lang="en-US" altLang="ko-KR" sz="1300" dirty="0" smtClean="0">
                  <a:latin typeface="+mj-lt"/>
                </a:rPr>
                <a:t> </a:t>
              </a:r>
            </a:p>
            <a:p>
              <a:endParaRPr lang="ko-KR" altLang="en-US" sz="1300" dirty="0">
                <a:latin typeface="+mj-lt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6665234" y="841458"/>
            <a:ext cx="138363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Large 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</a:t>
            </a:r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uadrupole magnet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756838" y="2608306"/>
            <a:ext cx="138363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Small quadrupole magnet</a:t>
            </a:r>
            <a:r>
              <a:rPr lang="en-US" altLang="ko-KR" sz="13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9299463" y="914962"/>
            <a:ext cx="110874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Swinger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154988" y="2821788"/>
            <a:ext cx="127917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3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Sextupole</a:t>
            </a:r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magnet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6" t="6831" r="30526" b="3288"/>
          <a:stretch/>
        </p:blipFill>
        <p:spPr>
          <a:xfrm>
            <a:off x="10060524" y="4280704"/>
            <a:ext cx="1899151" cy="2282043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9" t="8340" r="34553" b="12034"/>
          <a:stretch/>
        </p:blipFill>
        <p:spPr>
          <a:xfrm>
            <a:off x="7594208" y="4273447"/>
            <a:ext cx="2272953" cy="2290304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0278854" y="6544995"/>
            <a:ext cx="14045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F1 chamber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894911" y="6550223"/>
            <a:ext cx="14045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F2 chamber</a:t>
            </a:r>
            <a:endParaRPr lang="ko-KR" altLang="en-US" sz="1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45645" y="6544996"/>
            <a:ext cx="140455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3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F3 chamber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668935" y="314014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F0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545765" y="135236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F1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987314" y="152662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F2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56833" y="115130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70C0"/>
                </a:solidFill>
              </a:rPr>
              <a:t>F3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7606" y="2187648"/>
            <a:ext cx="279190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Wien Filter will be added later due to the limitation of 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budget.</a:t>
            </a:r>
            <a:endParaRPr lang="ko-KR" altLang="en-US" sz="13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 flipH="1" flipV="1">
            <a:off x="1784534" y="1161694"/>
            <a:ext cx="0" cy="1060179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57808" y="1677478"/>
            <a:ext cx="269170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Contracted on December 2018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5138777" y="4420297"/>
            <a:ext cx="340717" cy="108961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4240212" y="4010090"/>
            <a:ext cx="11149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Removable scattering chamber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914422" y="3956431"/>
            <a:ext cx="16358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Empty space for Si-detector array</a:t>
            </a:r>
          </a:p>
          <a:p>
            <a:r>
              <a:rPr lang="en-US" altLang="ko-KR" sz="1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lang="en-US" altLang="ko-KR" sz="1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 IC chamber</a:t>
            </a:r>
            <a:endParaRPr lang="ko-KR" altLang="en-US" sz="1300" dirty="0"/>
          </a:p>
        </p:txBody>
      </p:sp>
      <p:cxnSp>
        <p:nvCxnSpPr>
          <p:cNvPr id="91" name="직선 화살표 연결선 90"/>
          <p:cNvCxnSpPr/>
          <p:nvPr/>
        </p:nvCxnSpPr>
        <p:spPr>
          <a:xfrm>
            <a:off x="8262623" y="4529258"/>
            <a:ext cx="457223" cy="260306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3710239" y="1533955"/>
            <a:ext cx="1026907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3987415" y="1300277"/>
            <a:ext cx="4587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5 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846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3" y="1153929"/>
            <a:ext cx="4395137" cy="228164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222" y="6051777"/>
            <a:ext cx="90943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All of detectors are fulfilled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KoBRA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detection system requirements.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Complete KOBRA detection system including spare detectors, Ion Chamber,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HPGe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gamma array and DAQ system will be ready by the middle of 2019.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870" y="1777694"/>
            <a:ext cx="1482817" cy="128284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6309908" y="859493"/>
            <a:ext cx="58768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PPACs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We have six 10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x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10 cm</a:t>
            </a:r>
            <a:r>
              <a:rPr lang="en-US" altLang="ko-KR" sz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, two 20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x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20 cm</a:t>
            </a:r>
            <a:r>
              <a:rPr lang="en-US" altLang="ko-KR" sz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, two 40 x 20 cm</a:t>
            </a:r>
            <a:r>
              <a:rPr lang="en-US" altLang="ko-KR" sz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active area PPACs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Position resolution: &lt; </a:t>
            </a:r>
            <a:r>
              <a:rPr lang="en-US" altLang="ko-KR" sz="12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1 mm in FWHM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, (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C</a:t>
            </a:r>
            <a:r>
              <a:rPr lang="en-US" altLang="ko-KR" sz="1200" kern="100" baseline="-25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4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H</a:t>
            </a:r>
            <a:r>
              <a:rPr lang="en-US" altLang="ko-KR" sz="1200" kern="100" baseline="-25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10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gas, </a:t>
            </a:r>
            <a:r>
              <a:rPr lang="en-US" altLang="ko-KR" sz="1200" kern="1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16</a:t>
            </a:r>
            <a:r>
              <a:rPr lang="en-US" altLang="ko-KR" sz="12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O 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beam at 2x10</a:t>
            </a:r>
            <a:r>
              <a:rPr lang="en-US" altLang="ko-KR" sz="1200" kern="100" baseline="300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6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pps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240" y="4941100"/>
            <a:ext cx="2565957" cy="146237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6309908" y="4893605"/>
            <a:ext cx="307833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SSD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We have two 5 x 5 cm</a:t>
            </a:r>
            <a:r>
              <a:rPr lang="en-US" altLang="ko-KR" sz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active area, 50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m-thick, 16 channel SSD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Energy resolution ~ 0.7%,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S/N ~ 272 for 5.486 MeV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 in vacuum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7" name="그림 36" descr="D:\d_disk_backup\다운로드_5\2018_IAC\플라스틱검출기_사진\20180629_135615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0" b="13849"/>
          <a:stretch/>
        </p:blipFill>
        <p:spPr bwMode="auto">
          <a:xfrm>
            <a:off x="10362365" y="3435573"/>
            <a:ext cx="1591832" cy="114562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309909" y="3350089"/>
            <a:ext cx="40690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Plastic scintillator detectors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We have one 10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x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10 cm</a:t>
            </a:r>
            <a:r>
              <a:rPr lang="en-US" altLang="ko-KR" sz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active area, 100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m thick both side readout plastic detector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Time </a:t>
            </a:r>
            <a:r>
              <a:rPr lang="en-US" altLang="ko-KR" sz="12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resolution &lt; 42 </a:t>
            </a:r>
            <a:r>
              <a:rPr lang="en-US" altLang="ko-KR" sz="1200" u="sng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ps</a:t>
            </a:r>
            <a:r>
              <a:rPr lang="en-US" altLang="ko-KR" sz="1200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for 5.486 MeV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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in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vacuum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O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ne 10 x 10 cm</a:t>
            </a:r>
            <a:r>
              <a:rPr lang="en-US" altLang="ko-KR" sz="12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active area, 100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m thick one side readout plastic will be produced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0" name="Picture 2" descr="C:\Users\ibs\Desktop\기타 사진\초대면적 PPAC\IMG_102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" t="15374" r="4000" b="3045"/>
          <a:stretch/>
        </p:blipFill>
        <p:spPr bwMode="auto">
          <a:xfrm>
            <a:off x="8184340" y="1762591"/>
            <a:ext cx="1996312" cy="131305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직사각형 45"/>
          <p:cNvSpPr/>
          <p:nvPr/>
        </p:nvSpPr>
        <p:spPr>
          <a:xfrm>
            <a:off x="118233" y="58662"/>
            <a:ext cx="348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 Status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(Detectors)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4" b="4614"/>
          <a:stretch/>
        </p:blipFill>
        <p:spPr>
          <a:xfrm>
            <a:off x="3809618" y="3719577"/>
            <a:ext cx="1465888" cy="211778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0" name="Picture 2" descr="C:\Users\ibs\Dropbox\Camera Uploads\2015-09-25 08.56.3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0" r="7516"/>
          <a:stretch/>
        </p:blipFill>
        <p:spPr bwMode="auto">
          <a:xfrm>
            <a:off x="554879" y="4823348"/>
            <a:ext cx="1214364" cy="101401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76883" y="3719577"/>
            <a:ext cx="32600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HPGe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gamma ray detectors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32 segmented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HPGe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detectors (6set)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Compton suppressor BGO crystals (6set)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Complete set of TIGRESS electronics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2" name="_x721017032" descr="EMB0002c19417b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04" y="4826410"/>
            <a:ext cx="1910481" cy="10010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8344" y="5187369"/>
            <a:ext cx="745732" cy="642567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4306548" y="1630449"/>
            <a:ext cx="14625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Large area PPACs</a:t>
            </a:r>
            <a:endParaRPr lang="ko-KR" altLang="en-US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2459167" y="902981"/>
            <a:ext cx="63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PPACs</a:t>
            </a:r>
          </a:p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SSD</a:t>
            </a:r>
            <a:endParaRPr lang="ko-KR" altLang="en-US" sz="1200" dirty="0"/>
          </a:p>
        </p:txBody>
      </p:sp>
      <p:sp>
        <p:nvSpPr>
          <p:cNvPr id="72" name="직사각형 71"/>
          <p:cNvSpPr/>
          <p:nvPr/>
        </p:nvSpPr>
        <p:spPr>
          <a:xfrm>
            <a:off x="755152" y="857648"/>
            <a:ext cx="1319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PPACs</a:t>
            </a:r>
          </a:p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Plastic detector</a:t>
            </a:r>
            <a:endParaRPr lang="ko-KR" altLang="en-US" sz="1200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499" y="1915181"/>
            <a:ext cx="397954" cy="342901"/>
          </a:xfrm>
          <a:prstGeom prst="rect">
            <a:avLst/>
          </a:prstGeom>
        </p:spPr>
      </p:pic>
      <p:cxnSp>
        <p:nvCxnSpPr>
          <p:cNvPr id="74" name="직선 화살표 연결선 73"/>
          <p:cNvCxnSpPr/>
          <p:nvPr/>
        </p:nvCxnSpPr>
        <p:spPr>
          <a:xfrm flipV="1">
            <a:off x="791476" y="1569874"/>
            <a:ext cx="0" cy="39814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554879" y="2313329"/>
            <a:ext cx="1676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HPGe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gamma array 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305676" y="2010818"/>
            <a:ext cx="16923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* Charles Akers et al.,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NIM A In Press, Accepted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Manuscript (2018)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434301" y="6578345"/>
            <a:ext cx="275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4</a:t>
            </a:r>
            <a:r>
              <a:rPr lang="en-US" altLang="ko-KR" sz="14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th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 RISP SPAC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1-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2 April 2019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44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B9B892-993F-F948-9BFA-B7E6AAB7EEFC}"/>
              </a:ext>
            </a:extLst>
          </p:cNvPr>
          <p:cNvSpPr/>
          <p:nvPr/>
        </p:nvSpPr>
        <p:spPr>
          <a:xfrm>
            <a:off x="7187818" y="3660016"/>
            <a:ext cx="3516694" cy="267765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Providing high intensity RI beams by ISOL and IF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ISOL: direct fission of </a:t>
            </a:r>
            <a:r>
              <a:rPr lang="en-US" altLang="ko-K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238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 by 70 MeV proton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IF: 200 MeV/u </a:t>
            </a:r>
            <a:r>
              <a:rPr lang="en-US" altLang="ko-K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238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 (intensity: 8.3 p</a:t>
            </a:r>
            <a:r>
              <a:rPr lang="el-GR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A)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Providing high quality neutron-rich beams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e.g., </a:t>
            </a:r>
            <a:r>
              <a:rPr lang="en-US" altLang="ko-K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132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Sn with up to 250 MeV/u,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up to 10</a:t>
            </a:r>
            <a:r>
              <a:rPr lang="en-US" altLang="ko-K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particles per second</a:t>
            </a: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Providing More exotic RI beam </a:t>
            </a:r>
          </a:p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production by combination of ISOL and IF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39292" y="64158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28768" y="211851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Overview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76522" y="2132856"/>
            <a:ext cx="85914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Budget:  KRW 1,498 billion (US$ 1.23 billion, 1$=1,209krw)</a:t>
            </a:r>
            <a:endParaRPr lang="en-US" altLang="ko-KR" dirty="0">
              <a:solidFill>
                <a:srgbClr val="000000"/>
              </a:solidFill>
              <a:ea typeface="HY동녘B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113F71"/>
                </a:solidFill>
              </a:rPr>
              <a:t>                    - accelerators and experimental apparatus : 502.8 billion won</a:t>
            </a:r>
          </a:p>
          <a:p>
            <a:r>
              <a:rPr lang="en-US" altLang="ko-KR" sz="1400" dirty="0">
                <a:solidFill>
                  <a:srgbClr val="113F71"/>
                </a:solidFill>
              </a:rPr>
              <a:t>                    - civil engineering &amp; </a:t>
            </a:r>
            <a:r>
              <a:rPr lang="en-US" altLang="ko-KR" sz="1400" dirty="0">
                <a:solidFill>
                  <a:srgbClr val="113F71">
                    <a:lumMod val="60000"/>
                    <a:lumOff val="40000"/>
                  </a:srgbClr>
                </a:solidFill>
              </a:rPr>
              <a:t>conventional facilities : 996 billion won (incl. site 357 billion won)      </a:t>
            </a:r>
            <a:endParaRPr lang="en-US" altLang="ko-KR" sz="1400" dirty="0">
              <a:solidFill>
                <a:srgbClr val="002060"/>
              </a:solidFill>
              <a:ea typeface="HY동녘B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113F71"/>
                </a:solidFill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Period:   2011.12 ~ 2021.12 </a:t>
            </a:r>
            <a:endParaRPr lang="ko-KR" altLang="en-US" b="1" dirty="0">
              <a:solidFill>
                <a:srgbClr val="000000"/>
              </a:solidFill>
              <a:ea typeface="HY동녘B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17520" y="1049255"/>
            <a:ext cx="8383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Goal: </a:t>
            </a:r>
            <a:r>
              <a:rPr lang="en-US" altLang="ko-KR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To build </a:t>
            </a:r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a heavy ion accelerator complex RAON, </a:t>
            </a:r>
          </a:p>
          <a:p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           </a:t>
            </a:r>
            <a:r>
              <a:rPr lang="en-US" altLang="ko-KR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for </a:t>
            </a:r>
            <a:r>
              <a:rPr lang="en-US" altLang="ko-KR" b="1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rare isotope science </a:t>
            </a:r>
            <a:r>
              <a:rPr lang="en-US" altLang="ko-KR" dirty="0">
                <a:solidFill>
                  <a:srgbClr val="000000"/>
                </a:solidFill>
                <a:ea typeface="HY동녘B" panose="02030600000101010101" pitchFamily="18" charset="-127"/>
                <a:cs typeface="Arial" panose="020B0604020202020204" pitchFamily="34" charset="0"/>
              </a:rPr>
              <a:t>research in Korea.</a:t>
            </a:r>
          </a:p>
          <a:p>
            <a:r>
              <a:rPr lang="en-US" altLang="ko-KR" sz="2400" kern="0" dirty="0">
                <a:solidFill>
                  <a:srgbClr val="113F7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 pitchFamily="50" charset="-127"/>
                <a:cs typeface="Arial Unicode MS" pitchFamily="50" charset="-127"/>
              </a:rPr>
              <a:t>        </a:t>
            </a:r>
            <a:r>
              <a:rPr lang="en-US" altLang="ko-KR" sz="1400" kern="0" dirty="0">
                <a:solidFill>
                  <a:srgbClr val="113F71"/>
                </a:solidFill>
                <a:ea typeface="Arial Unicode MS" pitchFamily="50" charset="-127"/>
                <a:cs typeface="Arial Unicode MS" pitchFamily="50" charset="-127"/>
              </a:rPr>
              <a:t>* RAON - </a:t>
            </a:r>
            <a:r>
              <a:rPr lang="en-US" altLang="ko-KR" sz="1400" kern="0" dirty="0">
                <a:solidFill>
                  <a:srgbClr val="FF0000"/>
                </a:solidFill>
                <a:ea typeface="Arial Unicode MS" pitchFamily="50" charset="-127"/>
                <a:cs typeface="Arial Unicode MS" pitchFamily="50" charset="-127"/>
              </a:rPr>
              <a:t>R</a:t>
            </a:r>
            <a:r>
              <a:rPr lang="en-US" altLang="ko-KR" sz="1400" kern="0" dirty="0">
                <a:solidFill>
                  <a:srgbClr val="113F71"/>
                </a:solidFill>
                <a:ea typeface="Arial Unicode MS" pitchFamily="50" charset="-127"/>
                <a:cs typeface="Arial Unicode MS" pitchFamily="50" charset="-127"/>
              </a:rPr>
              <a:t>are isotope </a:t>
            </a:r>
            <a:r>
              <a:rPr lang="en-US" altLang="ko-KR" sz="1400" kern="0" dirty="0">
                <a:solidFill>
                  <a:srgbClr val="FF0000"/>
                </a:solidFill>
                <a:ea typeface="Arial Unicode MS" pitchFamily="50" charset="-127"/>
                <a:cs typeface="Arial Unicode MS" pitchFamily="50" charset="-127"/>
              </a:rPr>
              <a:t>A</a:t>
            </a:r>
            <a:r>
              <a:rPr lang="en-US" altLang="ko-KR" sz="1400" kern="0" dirty="0">
                <a:solidFill>
                  <a:srgbClr val="113F71"/>
                </a:solidFill>
                <a:ea typeface="Arial Unicode MS" pitchFamily="50" charset="-127"/>
                <a:cs typeface="Arial Unicode MS" pitchFamily="50" charset="-127"/>
              </a:rPr>
              <a:t>ccelerator complex for </a:t>
            </a:r>
            <a:r>
              <a:rPr lang="en-US" altLang="ko-KR" sz="1400" kern="0" dirty="0">
                <a:solidFill>
                  <a:srgbClr val="FF0000"/>
                </a:solidFill>
                <a:ea typeface="Arial Unicode MS" pitchFamily="50" charset="-127"/>
                <a:cs typeface="Arial Unicode MS" pitchFamily="50" charset="-127"/>
              </a:rPr>
              <a:t>ON</a:t>
            </a:r>
            <a:r>
              <a:rPr lang="en-US" altLang="ko-KR" sz="1400" kern="0" dirty="0">
                <a:solidFill>
                  <a:srgbClr val="113F71"/>
                </a:solidFill>
                <a:ea typeface="Arial Unicode MS" pitchFamily="50" charset="-127"/>
                <a:cs typeface="Arial Unicode MS" pitchFamily="50" charset="-127"/>
              </a:rPr>
              <a:t>-line experiments</a:t>
            </a:r>
            <a:endParaRPr lang="ko-KR" altLang="en-US" sz="1400" dirty="0">
              <a:solidFill>
                <a:srgbClr val="000000"/>
              </a:solidFill>
              <a:ea typeface="HY동녘B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52474" y="1154419"/>
            <a:ext cx="154502" cy="164510"/>
            <a:chOff x="1969226" y="3480514"/>
            <a:chExt cx="481373" cy="497205"/>
          </a:xfrm>
        </p:grpSpPr>
        <p:sp>
          <p:nvSpPr>
            <p:cNvPr id="24" name="타원 23"/>
            <p:cNvSpPr/>
            <p:nvPr/>
          </p:nvSpPr>
          <p:spPr>
            <a:xfrm>
              <a:off x="1969226" y="3480514"/>
              <a:ext cx="481373" cy="49720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타원 24"/>
            <p:cNvSpPr/>
            <p:nvPr/>
          </p:nvSpPr>
          <p:spPr>
            <a:xfrm>
              <a:off x="2021122" y="3543574"/>
              <a:ext cx="358693" cy="3704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952632" y="2236922"/>
            <a:ext cx="154502" cy="164510"/>
            <a:chOff x="1969226" y="3480514"/>
            <a:chExt cx="481373" cy="497205"/>
          </a:xfrm>
        </p:grpSpPr>
        <p:sp>
          <p:nvSpPr>
            <p:cNvPr id="29" name="타원 28"/>
            <p:cNvSpPr/>
            <p:nvPr/>
          </p:nvSpPr>
          <p:spPr>
            <a:xfrm>
              <a:off x="1969226" y="3480514"/>
              <a:ext cx="481373" cy="49720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0" name="타원 29"/>
            <p:cNvSpPr/>
            <p:nvPr/>
          </p:nvSpPr>
          <p:spPr>
            <a:xfrm>
              <a:off x="2021122" y="3543574"/>
              <a:ext cx="358693" cy="3704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951874" y="2937546"/>
            <a:ext cx="154502" cy="164510"/>
            <a:chOff x="1969226" y="3480514"/>
            <a:chExt cx="481373" cy="497205"/>
          </a:xfrm>
        </p:grpSpPr>
        <p:sp>
          <p:nvSpPr>
            <p:cNvPr id="32" name="타원 31"/>
            <p:cNvSpPr/>
            <p:nvPr/>
          </p:nvSpPr>
          <p:spPr>
            <a:xfrm>
              <a:off x="1969226" y="3480514"/>
              <a:ext cx="481373" cy="49720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타원 32"/>
            <p:cNvSpPr/>
            <p:nvPr/>
          </p:nvSpPr>
          <p:spPr>
            <a:xfrm>
              <a:off x="2021122" y="3543574"/>
              <a:ext cx="358693" cy="37049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34" name="모서리가 둥근 직사각형 33"/>
          <p:cNvSpPr/>
          <p:nvPr/>
        </p:nvSpPr>
        <p:spPr>
          <a:xfrm>
            <a:off x="1703512" y="926151"/>
            <a:ext cx="8797946" cy="2430841"/>
          </a:xfrm>
          <a:prstGeom prst="roundRect">
            <a:avLst>
              <a:gd name="adj" fmla="val 6535"/>
            </a:avLst>
          </a:prstGeom>
          <a:noFill/>
          <a:ln w="28575"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3719736" y="214236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Rare Isotope Science Project (RISP)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1624118" y="5292697"/>
            <a:ext cx="3202191" cy="1106413"/>
            <a:chOff x="5832598" y="3942990"/>
            <a:chExt cx="3363173" cy="1352251"/>
          </a:xfrm>
        </p:grpSpPr>
        <p:sp>
          <p:nvSpPr>
            <p:cNvPr id="73" name="TextBox 72"/>
            <p:cNvSpPr txBox="1"/>
            <p:nvPr/>
          </p:nvSpPr>
          <p:spPr>
            <a:xfrm>
              <a:off x="5832598" y="3942990"/>
              <a:ext cx="3363173" cy="959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50000"/>
                </a:lnSpc>
                <a:defRPr sz="1600">
                  <a:solidFill>
                    <a:srgbClr val="002060"/>
                  </a:solidFill>
                </a:defRPr>
              </a:lvl1pPr>
            </a:lstStyle>
            <a:p>
              <a:pPr latinLnBrk="0">
                <a:lnSpc>
                  <a:spcPct val="100000"/>
                </a:lnSpc>
              </a:pPr>
              <a:r>
                <a:rPr lang="en-US" altLang="en-US" sz="900" b="1" dirty="0">
                  <a:solidFill>
                    <a:schemeClr val="tx2"/>
                  </a:solidFill>
                  <a:cs typeface="Times New Roman" pitchFamily="18" charset="0"/>
                </a:rPr>
                <a:t>Construction of research and support facility to ensure the stable operation of the heavy-ion accelerator, experiment systems, and to establish a comfortable research environment</a:t>
              </a:r>
              <a:endParaRPr lang="en-US" altLang="ko-KR" sz="900" b="1" dirty="0">
                <a:solidFill>
                  <a:schemeClr val="tx2"/>
                </a:solidFill>
                <a:cs typeface="Times New Roman" pitchFamily="18" charset="0"/>
              </a:endParaRPr>
            </a:p>
            <a:p>
              <a:pPr latinLnBrk="0">
                <a:lnSpc>
                  <a:spcPct val="100000"/>
                </a:lnSpc>
              </a:pPr>
              <a:endParaRPr lang="en-US" altLang="ko-KR" sz="9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51793" y="4674573"/>
              <a:ext cx="3071112" cy="620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 latinLnBrk="0"/>
              <a:r>
                <a:rPr lang="en-US" altLang="ko-KR" sz="900" b="1" dirty="0">
                  <a:solidFill>
                    <a:schemeClr val="tx2"/>
                  </a:solidFill>
                  <a:cs typeface="Times New Roman" pitchFamily="18" charset="0"/>
                </a:rPr>
                <a:t>※ Accelerator and experiment buildings, support facility, administrative buildings, and guest house, etc.</a:t>
              </a:r>
            </a:p>
          </p:txBody>
        </p:sp>
      </p:grpSp>
      <p:sp>
        <p:nvSpPr>
          <p:cNvPr id="57" name="자유형 56"/>
          <p:cNvSpPr/>
          <p:nvPr/>
        </p:nvSpPr>
        <p:spPr>
          <a:xfrm>
            <a:off x="1702297" y="3784035"/>
            <a:ext cx="3292562" cy="238898"/>
          </a:xfrm>
          <a:custGeom>
            <a:avLst/>
            <a:gdLst>
              <a:gd name="connsiteX0" fmla="*/ 3072714 w 3072714"/>
              <a:gd name="connsiteY0" fmla="*/ 238898 h 238898"/>
              <a:gd name="connsiteX1" fmla="*/ 2833816 w 3072714"/>
              <a:gd name="connsiteY1" fmla="*/ 0 h 238898"/>
              <a:gd name="connsiteX2" fmla="*/ 0 w 3072714"/>
              <a:gd name="connsiteY2" fmla="*/ 0 h 23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714" h="238898">
                <a:moveTo>
                  <a:pt x="3072714" y="238898"/>
                </a:moveTo>
                <a:lnTo>
                  <a:pt x="2833816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9" name="Picture 3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860" y="3741622"/>
            <a:ext cx="2109253" cy="11531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592574" y="3863808"/>
            <a:ext cx="351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en-US" sz="900" b="1" dirty="0">
                <a:solidFill>
                  <a:schemeClr val="tx2"/>
                </a:solidFill>
                <a:cs typeface="Times New Roman" pitchFamily="18" charset="0"/>
              </a:rPr>
              <a:t>Development, installation, and commissioning of the accelerator systems that provides high-energy (200MeV/u) and high-power (400kW) heavy-ion beam</a:t>
            </a:r>
            <a:endParaRPr lang="en-US" altLang="ko-KR" sz="900" b="1" dirty="0">
              <a:solidFill>
                <a:schemeClr val="tx2"/>
              </a:solidFill>
              <a:cs typeface="Times New Roman" pitchFamily="18" charset="0"/>
            </a:endParaRPr>
          </a:p>
          <a:p>
            <a:pPr latinLnBrk="0"/>
            <a:endParaRPr lang="en-US" altLang="ko-KR" sz="900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61009" y="3445628"/>
            <a:ext cx="2788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en-US" sz="1600" b="1" dirty="0">
                <a:solidFill>
                  <a:srgbClr val="0000FF"/>
                </a:solidFill>
                <a:cs typeface="Times New Roman" pitchFamily="18" charset="0"/>
              </a:rPr>
              <a:t>System Installation Project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52819" y="4856032"/>
            <a:ext cx="2926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en-US" sz="1600" b="1" dirty="0">
                <a:solidFill>
                  <a:srgbClr val="0000FF"/>
                </a:solidFill>
                <a:cs typeface="Times New Roman" pitchFamily="18" charset="0"/>
              </a:rPr>
              <a:t>Facility Construction Project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22217" r="6688" b="12114"/>
          <a:stretch/>
        </p:blipFill>
        <p:spPr>
          <a:xfrm>
            <a:off x="4994860" y="5189630"/>
            <a:ext cx="2109253" cy="1182646"/>
          </a:xfrm>
          <a:prstGeom prst="rect">
            <a:avLst/>
          </a:prstGeom>
        </p:spPr>
      </p:pic>
      <p:sp>
        <p:nvSpPr>
          <p:cNvPr id="75" name="자유형 74"/>
          <p:cNvSpPr/>
          <p:nvPr/>
        </p:nvSpPr>
        <p:spPr>
          <a:xfrm>
            <a:off x="1702297" y="5213855"/>
            <a:ext cx="3292562" cy="238898"/>
          </a:xfrm>
          <a:custGeom>
            <a:avLst/>
            <a:gdLst>
              <a:gd name="connsiteX0" fmla="*/ 3072714 w 3072714"/>
              <a:gd name="connsiteY0" fmla="*/ 238898 h 238898"/>
              <a:gd name="connsiteX1" fmla="*/ 2833816 w 3072714"/>
              <a:gd name="connsiteY1" fmla="*/ 0 h 238898"/>
              <a:gd name="connsiteX2" fmla="*/ 0 w 3072714"/>
              <a:gd name="connsiteY2" fmla="*/ 0 h 23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2714" h="238898">
                <a:moveTo>
                  <a:pt x="3072714" y="238898"/>
                </a:moveTo>
                <a:lnTo>
                  <a:pt x="2833816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28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8233" y="58662"/>
            <a:ext cx="59590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 Status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(photos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Low Energy Experimental Hall)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" t="5052" r="13582"/>
          <a:stretch/>
        </p:blipFill>
        <p:spPr>
          <a:xfrm>
            <a:off x="104567" y="692572"/>
            <a:ext cx="8143896" cy="5288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807" y="692572"/>
            <a:ext cx="4375690" cy="328176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" t="14481" r="1515" b="9792"/>
          <a:stretch/>
        </p:blipFill>
        <p:spPr>
          <a:xfrm>
            <a:off x="7699807" y="3990851"/>
            <a:ext cx="3172576" cy="199024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0858" y="5673322"/>
            <a:ext cx="1519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12 March, 2019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79425" y="3666563"/>
            <a:ext cx="1519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15 March, 2019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 rot="5400000">
            <a:off x="2613187" y="2813658"/>
            <a:ext cx="964459" cy="20522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0" r="9625"/>
          <a:stretch/>
        </p:blipFill>
        <p:spPr>
          <a:xfrm>
            <a:off x="2874181" y="780180"/>
            <a:ext cx="2234020" cy="167675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9376551" y="5673323"/>
            <a:ext cx="1519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15 March, 2019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11333" y="3147846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E1 (KoBRA)</a:t>
            </a:r>
            <a:endParaRPr lang="ko-KR" alt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958825" y="4009764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E2</a:t>
            </a:r>
            <a:endParaRPr lang="ko-KR" alt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80086" y="4478948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E3</a:t>
            </a:r>
            <a:endParaRPr lang="ko-KR" alt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459680" y="4602630"/>
            <a:ext cx="1899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Low Energy Experimental Hall B (Neutron science)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13094" y="2935704"/>
            <a:ext cx="2963353" cy="203625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598803" y="4478948"/>
            <a:ext cx="1899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Low Energy Experimental Hall A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54322" y="793006"/>
            <a:ext cx="219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Beam Transport Room 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5134" y="4658621"/>
            <a:ext cx="18992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Low Energy Experimental Hall B (Neutron science)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8865117" y="1916124"/>
            <a:ext cx="0" cy="32608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334398" y="1651555"/>
            <a:ext cx="1157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E1 (KoBRA)</a:t>
            </a:r>
            <a:endParaRPr lang="ko-KR" altLang="en-US" sz="1400" b="1" dirty="0"/>
          </a:p>
        </p:txBody>
      </p:sp>
      <p:sp>
        <p:nvSpPr>
          <p:cNvPr id="38" name="직사각형 37"/>
          <p:cNvSpPr/>
          <p:nvPr/>
        </p:nvSpPr>
        <p:spPr>
          <a:xfrm>
            <a:off x="7929462" y="2689836"/>
            <a:ext cx="5373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SCL3</a:t>
            </a:r>
            <a:endParaRPr lang="ko-KR" altLang="en-US" sz="1200" b="1" dirty="0"/>
          </a:p>
        </p:txBody>
      </p:sp>
      <p:sp>
        <p:nvSpPr>
          <p:cNvPr id="42" name="직사각형 41"/>
          <p:cNvSpPr/>
          <p:nvPr/>
        </p:nvSpPr>
        <p:spPr>
          <a:xfrm rot="4260139">
            <a:off x="2229980" y="2595838"/>
            <a:ext cx="10753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SCL3 Tunnel</a:t>
            </a:r>
            <a:endParaRPr lang="ko-KR" altLang="en-US" sz="1200" b="1" dirty="0"/>
          </a:p>
        </p:txBody>
      </p:sp>
      <p:sp>
        <p:nvSpPr>
          <p:cNvPr id="43" name="직사각형 42"/>
          <p:cNvSpPr/>
          <p:nvPr/>
        </p:nvSpPr>
        <p:spPr>
          <a:xfrm rot="5085278">
            <a:off x="1297537" y="2249225"/>
            <a:ext cx="10753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SCL2 Tunnel</a:t>
            </a:r>
            <a:endParaRPr lang="ko-KR" altLang="en-US" sz="1200" b="1" dirty="0"/>
          </a:p>
        </p:txBody>
      </p:sp>
      <p:sp>
        <p:nvSpPr>
          <p:cNvPr id="37" name="직사각형 36"/>
          <p:cNvSpPr/>
          <p:nvPr/>
        </p:nvSpPr>
        <p:spPr>
          <a:xfrm>
            <a:off x="164680" y="6036411"/>
            <a:ext cx="11446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finishing materials of Low Energy Experimental Hall will be completed till the end of 2019.</a:t>
            </a: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Utilit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supply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electric power,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cooling water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air conditioning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Low Energy Experimental Hall A will be ready till the end of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2020.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434301" y="6578345"/>
            <a:ext cx="275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4</a:t>
            </a:r>
            <a:r>
              <a:rPr lang="en-US" altLang="ko-KR" sz="1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th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 RISP SPAC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1- 2 April 2019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 rot="10332548">
            <a:off x="3605239" y="3470290"/>
            <a:ext cx="1608311" cy="214946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8"/>
          <a:srcRect b="50550"/>
          <a:stretch/>
        </p:blipFill>
        <p:spPr>
          <a:xfrm>
            <a:off x="5145223" y="2558962"/>
            <a:ext cx="2328675" cy="112269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989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8233" y="58662"/>
            <a:ext cx="335527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 Status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(Separator)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592" y="2871366"/>
            <a:ext cx="4495850" cy="2328811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7169528" y="4594156"/>
            <a:ext cx="357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F0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107973" y="3358106"/>
            <a:ext cx="357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F1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315472" y="3508864"/>
            <a:ext cx="357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F2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372451" y="3452129"/>
            <a:ext cx="357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F3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408606" y="774656"/>
            <a:ext cx="26846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100" b="1" dirty="0" smtClean="0">
                <a:solidFill>
                  <a:srgbClr val="12437F"/>
                </a:solidFill>
                <a:latin typeface="+mj-ea"/>
                <a:ea typeface="+mj-ea"/>
                <a:cs typeface="Times New Roman" panose="02020603050405020304" pitchFamily="18" charset="0"/>
              </a:rPr>
              <a:t>Curved edge bending magnet  </a:t>
            </a:r>
            <a:r>
              <a:rPr lang="ko-KR" altLang="en-US" sz="1100" b="1" dirty="0" smtClean="0">
                <a:solidFill>
                  <a:srgbClr val="12437F"/>
                </a:solidFill>
                <a:latin typeface="+mj-ea"/>
                <a:ea typeface="+mj-ea"/>
                <a:cs typeface="Times New Roman" panose="02020603050405020304" pitchFamily="18" charset="0"/>
              </a:rPr>
              <a:t>총 </a:t>
            </a:r>
            <a:r>
              <a:rPr lang="en-US" altLang="ko-KR" sz="1100" b="1" dirty="0" smtClean="0">
                <a:solidFill>
                  <a:srgbClr val="12437F"/>
                </a:solidFill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r>
              <a:rPr lang="ko-KR" altLang="en-US" sz="1100" b="1" dirty="0" smtClean="0">
                <a:solidFill>
                  <a:srgbClr val="12437F"/>
                </a:solidFill>
                <a:latin typeface="+mj-ea"/>
                <a:ea typeface="+mj-ea"/>
                <a:cs typeface="Times New Roman" panose="02020603050405020304" pitchFamily="18" charset="0"/>
              </a:rPr>
              <a:t>기 공장검사 </a:t>
            </a:r>
            <a:r>
              <a:rPr lang="en-US" altLang="ko-KR" sz="1100" b="1" dirty="0" smtClean="0">
                <a:solidFill>
                  <a:srgbClr val="12437F"/>
                </a:solidFill>
                <a:latin typeface="+mj-ea"/>
                <a:ea typeface="+mj-ea"/>
                <a:cs typeface="Times New Roman" panose="02020603050405020304" pitchFamily="18" charset="0"/>
              </a:rPr>
              <a:t>(</a:t>
            </a:r>
            <a:r>
              <a:rPr lang="ko-KR" altLang="en-US" sz="1100" b="1" dirty="0" smtClean="0">
                <a:solidFill>
                  <a:srgbClr val="12437F"/>
                </a:solidFill>
                <a:latin typeface="+mj-ea"/>
                <a:ea typeface="+mj-ea"/>
                <a:cs typeface="Times New Roman" panose="02020603050405020304" pitchFamily="18" charset="0"/>
              </a:rPr>
              <a:t>성능시험</a:t>
            </a:r>
            <a:r>
              <a:rPr lang="en-US" altLang="ko-KR" sz="1100" b="1" dirty="0" smtClean="0">
                <a:solidFill>
                  <a:srgbClr val="12437F"/>
                </a:solidFill>
                <a:latin typeface="+mj-ea"/>
                <a:ea typeface="+mj-ea"/>
                <a:cs typeface="Times New Roman" panose="02020603050405020304" pitchFamily="18" charset="0"/>
              </a:rPr>
              <a:t>) </a:t>
            </a:r>
            <a:r>
              <a:rPr lang="ko-KR" altLang="en-US" sz="1100" b="1" dirty="0" smtClean="0">
                <a:solidFill>
                  <a:srgbClr val="12437F"/>
                </a:solidFill>
                <a:latin typeface="+mj-ea"/>
                <a:ea typeface="+mj-ea"/>
                <a:cs typeface="Times New Roman" panose="02020603050405020304" pitchFamily="18" charset="0"/>
              </a:rPr>
              <a:t>중 </a:t>
            </a:r>
            <a:r>
              <a:rPr lang="en-US" altLang="ko-KR" sz="1100" b="1" dirty="0" smtClean="0">
                <a:solidFill>
                  <a:srgbClr val="12437F"/>
                </a:solidFill>
                <a:latin typeface="+mj-ea"/>
                <a:ea typeface="+mj-ea"/>
                <a:cs typeface="Times New Roman" panose="02020603050405020304" pitchFamily="18" charset="0"/>
              </a:rPr>
              <a:t>(‘20.07.15)</a:t>
            </a:r>
            <a:endParaRPr lang="ko-KR" altLang="en-US" sz="1100" dirty="0">
              <a:solidFill>
                <a:srgbClr val="12437F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182750" y="666896"/>
            <a:ext cx="23521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100" b="1" dirty="0" smtClean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Small quadrupole magnet </a:t>
            </a:r>
            <a:r>
              <a:rPr lang="ko-KR" altLang="en-US" sz="1100" b="1" dirty="0" smtClean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총 </a:t>
            </a:r>
            <a:r>
              <a:rPr lang="en-US" altLang="ko-KR" sz="1100" b="1" dirty="0" smtClean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8</a:t>
            </a:r>
            <a:r>
              <a:rPr lang="ko-KR" altLang="en-US" sz="1100" b="1" dirty="0" smtClean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기 </a:t>
            </a:r>
            <a:r>
              <a:rPr lang="ko-KR" altLang="en-US" sz="1100" b="1" dirty="0" err="1" smtClean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저에너지실험동</a:t>
            </a:r>
            <a:r>
              <a:rPr lang="en-US" altLang="ko-KR" sz="1100" b="1" dirty="0" smtClean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A</a:t>
            </a:r>
            <a:r>
              <a:rPr lang="ko-KR" altLang="en-US" sz="1100" b="1" dirty="0" smtClean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에</a:t>
            </a:r>
            <a:r>
              <a:rPr lang="en-US" altLang="ko-KR" sz="1100" b="1" dirty="0" smtClean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1100" b="1" dirty="0" smtClean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입고 완료</a:t>
            </a:r>
            <a:r>
              <a:rPr lang="en-US" altLang="ko-KR" sz="1100" b="1" dirty="0" smtClean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  </a:t>
            </a:r>
            <a:r>
              <a:rPr lang="en-US" altLang="ko-KR" sz="1100" b="1" dirty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(‘</a:t>
            </a:r>
            <a:r>
              <a:rPr lang="en-US" altLang="ko-KR" sz="1100" b="1" dirty="0" smtClean="0">
                <a:solidFill>
                  <a:srgbClr val="154FBB"/>
                </a:solidFill>
                <a:latin typeface="+mj-ea"/>
                <a:ea typeface="+mj-ea"/>
                <a:cs typeface="Times New Roman" panose="02020603050405020304" pitchFamily="18" charset="0"/>
              </a:rPr>
              <a:t>20.06.22) </a:t>
            </a:r>
            <a:endParaRPr lang="ko-KR" altLang="en-US" sz="1100" dirty="0">
              <a:solidFill>
                <a:srgbClr val="154FBB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223324" y="4249293"/>
            <a:ext cx="20104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100" b="1" dirty="0" err="1" smtClean="0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Sextupole</a:t>
            </a:r>
            <a:r>
              <a:rPr lang="en-US" altLang="ko-KR" sz="1100" b="1" dirty="0" smtClean="0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 magnet </a:t>
            </a:r>
            <a:r>
              <a:rPr lang="ko-KR" altLang="en-US" sz="1100" b="1" dirty="0" smtClean="0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총 </a:t>
            </a:r>
            <a:r>
              <a:rPr lang="en-US" altLang="ko-KR" sz="1100" b="1" dirty="0" smtClean="0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2</a:t>
            </a:r>
            <a:r>
              <a:rPr lang="ko-KR" altLang="en-US" sz="1100" b="1" dirty="0" smtClean="0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기 </a:t>
            </a:r>
            <a:r>
              <a:rPr lang="en-US" altLang="ko-KR" sz="1100" b="1" dirty="0" smtClean="0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1100" b="1" dirty="0" err="1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저에너지실험동</a:t>
            </a:r>
            <a:r>
              <a:rPr lang="en-US" altLang="ko-KR" sz="1100" b="1" dirty="0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A</a:t>
            </a:r>
            <a:r>
              <a:rPr lang="ko-KR" altLang="en-US" sz="1100" b="1" dirty="0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에</a:t>
            </a:r>
            <a:r>
              <a:rPr lang="en-US" altLang="ko-KR" sz="1100" b="1" dirty="0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1100" b="1" dirty="0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입고완료</a:t>
            </a:r>
            <a:r>
              <a:rPr lang="en-US" altLang="ko-KR" sz="1100" b="1" dirty="0">
                <a:solidFill>
                  <a:srgbClr val="4C7EA4"/>
                </a:solidFill>
                <a:latin typeface="+mj-ea"/>
                <a:ea typeface="+mj-ea"/>
                <a:cs typeface="Times New Roman" panose="02020603050405020304" pitchFamily="18" charset="0"/>
              </a:rPr>
              <a:t>  (‘20.06.22) </a:t>
            </a:r>
            <a:endParaRPr lang="ko-KR" altLang="en-US" sz="1100" dirty="0">
              <a:solidFill>
                <a:srgbClr val="4C7EA4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718313" y="4542415"/>
            <a:ext cx="25557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100" b="1" dirty="0" smtClean="0">
                <a:solidFill>
                  <a:srgbClr val="546166"/>
                </a:solidFill>
                <a:latin typeface="+mj-ea"/>
                <a:ea typeface="+mj-ea"/>
                <a:cs typeface="Times New Roman" panose="02020603050405020304" pitchFamily="18" charset="0"/>
              </a:rPr>
              <a:t>Swinger magnet 1 and 2 </a:t>
            </a:r>
            <a:r>
              <a:rPr lang="ko-KR" altLang="en-US" sz="1100" b="1" dirty="0" err="1" smtClean="0">
                <a:solidFill>
                  <a:srgbClr val="546166"/>
                </a:solidFill>
                <a:latin typeface="+mj-ea"/>
                <a:ea typeface="+mj-ea"/>
                <a:cs typeface="Times New Roman" panose="02020603050405020304" pitchFamily="18" charset="0"/>
              </a:rPr>
              <a:t>저에너지실험동</a:t>
            </a:r>
            <a:r>
              <a:rPr lang="en-US" altLang="ko-KR" sz="1100" b="1" dirty="0">
                <a:solidFill>
                  <a:srgbClr val="546166"/>
                </a:solidFill>
                <a:latin typeface="+mj-ea"/>
                <a:ea typeface="+mj-ea"/>
                <a:cs typeface="Times New Roman" panose="02020603050405020304" pitchFamily="18" charset="0"/>
              </a:rPr>
              <a:t>A</a:t>
            </a:r>
            <a:r>
              <a:rPr lang="ko-KR" altLang="en-US" sz="1100" b="1" dirty="0">
                <a:solidFill>
                  <a:srgbClr val="546166"/>
                </a:solidFill>
                <a:latin typeface="+mj-ea"/>
                <a:ea typeface="+mj-ea"/>
                <a:cs typeface="Times New Roman" panose="02020603050405020304" pitchFamily="18" charset="0"/>
              </a:rPr>
              <a:t>에</a:t>
            </a:r>
            <a:r>
              <a:rPr lang="en-US" altLang="ko-KR" sz="1100" b="1" dirty="0">
                <a:solidFill>
                  <a:srgbClr val="546166"/>
                </a:solidFill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1100" b="1" dirty="0">
                <a:solidFill>
                  <a:srgbClr val="546166"/>
                </a:solidFill>
                <a:latin typeface="+mj-ea"/>
                <a:ea typeface="+mj-ea"/>
                <a:cs typeface="Times New Roman" panose="02020603050405020304" pitchFamily="18" charset="0"/>
              </a:rPr>
              <a:t>입고완료</a:t>
            </a:r>
            <a:r>
              <a:rPr lang="en-US" altLang="ko-KR" sz="1100" b="1" dirty="0">
                <a:solidFill>
                  <a:srgbClr val="546166"/>
                </a:solidFill>
                <a:latin typeface="+mj-ea"/>
                <a:ea typeface="+mj-ea"/>
                <a:cs typeface="Times New Roman" panose="02020603050405020304" pitchFamily="18" charset="0"/>
              </a:rPr>
              <a:t>  </a:t>
            </a:r>
            <a:r>
              <a:rPr lang="en-US" altLang="ko-KR" sz="1100" b="1" dirty="0" smtClean="0">
                <a:solidFill>
                  <a:srgbClr val="546166"/>
                </a:solidFill>
                <a:latin typeface="+mj-ea"/>
                <a:ea typeface="+mj-ea"/>
                <a:cs typeface="Times New Roman" panose="02020603050405020304" pitchFamily="18" charset="0"/>
              </a:rPr>
              <a:t>(’20.05.08) </a:t>
            </a:r>
            <a:endParaRPr lang="ko-KR" altLang="en-US" sz="1100" dirty="0">
              <a:solidFill>
                <a:srgbClr val="546166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100" dirty="0">
              <a:solidFill>
                <a:srgbClr val="546166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040745" y="2405985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2020.04.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169528" y="2305476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2020.04.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65883" y="6120784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2020.04.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366425" y="6111612"/>
            <a:ext cx="822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2020.01.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7736088" y="2638256"/>
            <a:ext cx="0" cy="1393077"/>
          </a:xfrm>
          <a:prstGeom prst="straightConnector1">
            <a:avLst/>
          </a:prstGeom>
          <a:ln w="19050">
            <a:solidFill>
              <a:srgbClr val="1243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H="1">
            <a:off x="6837649" y="3065970"/>
            <a:ext cx="898439" cy="0"/>
          </a:xfrm>
          <a:prstGeom prst="straightConnector1">
            <a:avLst/>
          </a:prstGeom>
          <a:ln w="19050">
            <a:solidFill>
              <a:srgbClr val="1243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H="1" flipV="1">
            <a:off x="7750911" y="5021967"/>
            <a:ext cx="615514" cy="432048"/>
          </a:xfrm>
          <a:prstGeom prst="straightConnector1">
            <a:avLst/>
          </a:prstGeom>
          <a:ln w="19050">
            <a:solidFill>
              <a:srgbClr val="5461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3323303" y="2382762"/>
            <a:ext cx="650550" cy="648567"/>
          </a:xfrm>
          <a:prstGeom prst="straightConnector1">
            <a:avLst/>
          </a:prstGeom>
          <a:ln w="19050">
            <a:solidFill>
              <a:srgbClr val="154F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7007175" y="4027153"/>
            <a:ext cx="300404" cy="885169"/>
          </a:xfrm>
          <a:prstGeom prst="straightConnector1">
            <a:avLst/>
          </a:prstGeom>
          <a:ln w="19050">
            <a:solidFill>
              <a:srgbClr val="4C7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5953434" y="2658712"/>
            <a:ext cx="206750" cy="365896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V="1">
            <a:off x="2508740" y="3276352"/>
            <a:ext cx="987510" cy="144656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18"/>
          <p:cNvPicPr/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353" y="1189242"/>
            <a:ext cx="2002073" cy="159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" r="31288"/>
          <a:stretch/>
        </p:blipFill>
        <p:spPr>
          <a:xfrm>
            <a:off x="1543401" y="1263465"/>
            <a:ext cx="1800199" cy="1491611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15000" r="25588" b="6601"/>
          <a:stretch/>
        </p:blipFill>
        <p:spPr>
          <a:xfrm>
            <a:off x="8096074" y="5115351"/>
            <a:ext cx="1800254" cy="150469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15001" r="20863" b="9400"/>
          <a:stretch/>
        </p:blipFill>
        <p:spPr>
          <a:xfrm>
            <a:off x="3838901" y="1191973"/>
            <a:ext cx="2217908" cy="1575882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3579583" y="727399"/>
            <a:ext cx="24916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100" b="1" dirty="0" smtClean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Large quadrupole magnet </a:t>
            </a:r>
            <a:r>
              <a:rPr lang="ko-KR" altLang="en-US" sz="1100" b="1" dirty="0" smtClean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총 </a:t>
            </a:r>
            <a:r>
              <a:rPr lang="en-US" altLang="ko-KR" sz="1100" b="1" dirty="0" smtClean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7</a:t>
            </a:r>
            <a:r>
              <a:rPr lang="ko-KR" altLang="en-US" sz="1100" b="1" dirty="0" smtClean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기 공장검사 중 </a:t>
            </a:r>
            <a:r>
              <a:rPr lang="en-US" altLang="ko-KR" sz="1100" b="1" dirty="0" smtClean="0">
                <a:solidFill>
                  <a:srgbClr val="FFC000"/>
                </a:solidFill>
                <a:latin typeface="+mj-ea"/>
                <a:ea typeface="+mj-ea"/>
                <a:cs typeface="Times New Roman" panose="02020603050405020304" pitchFamily="18" charset="0"/>
              </a:rPr>
              <a:t>(‘20.07.15)</a:t>
            </a:r>
            <a:endParaRPr lang="ko-KR" altLang="en-US" sz="1100" dirty="0">
              <a:solidFill>
                <a:srgbClr val="FFC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3" t="2788" r="36613"/>
          <a:stretch/>
        </p:blipFill>
        <p:spPr>
          <a:xfrm>
            <a:off x="5774803" y="4812869"/>
            <a:ext cx="1281961" cy="1800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6" name="직선 화살표 연결선 85"/>
          <p:cNvCxnSpPr/>
          <p:nvPr/>
        </p:nvCxnSpPr>
        <p:spPr>
          <a:xfrm flipV="1">
            <a:off x="2953785" y="3326456"/>
            <a:ext cx="2338331" cy="1362773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V="1">
            <a:off x="4407015" y="3814689"/>
            <a:ext cx="2268270" cy="81971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23400" r="9051" b="12201"/>
          <a:stretch/>
        </p:blipFill>
        <p:spPr>
          <a:xfrm>
            <a:off x="1508315" y="4634408"/>
            <a:ext cx="3873989" cy="1747093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1288712" y="4214651"/>
            <a:ext cx="39446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F1/F2/F3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빔진담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진공챔버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 공장검사 완료 및 입고준비 중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(‘20.07.15)</a:t>
            </a:r>
          </a:p>
        </p:txBody>
      </p:sp>
      <p:cxnSp>
        <p:nvCxnSpPr>
          <p:cNvPr id="91" name="직선 화살표 연결선 90"/>
          <p:cNvCxnSpPr/>
          <p:nvPr/>
        </p:nvCxnSpPr>
        <p:spPr>
          <a:xfrm flipH="1">
            <a:off x="7634831" y="3571135"/>
            <a:ext cx="396185" cy="43670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r="10625" b="26200"/>
          <a:stretch/>
        </p:blipFill>
        <p:spPr>
          <a:xfrm>
            <a:off x="7987785" y="3193127"/>
            <a:ext cx="2236714" cy="1241136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7735656" y="2815885"/>
            <a:ext cx="25915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100" b="1" dirty="0" err="1" smtClean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빔덤프</a:t>
            </a:r>
            <a:r>
              <a:rPr lang="ko-KR" altLang="en-US" sz="1100" b="1" dirty="0" smtClean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 공장검사 완료 및 입고 준비 중 </a:t>
            </a:r>
            <a:r>
              <a:rPr lang="en-US" altLang="ko-KR" sz="1100" b="1" dirty="0" smtClean="0">
                <a:solidFill>
                  <a:srgbClr val="C00000"/>
                </a:solidFill>
                <a:latin typeface="+mj-ea"/>
                <a:ea typeface="+mj-ea"/>
                <a:cs typeface="Times New Roman" panose="02020603050405020304" pitchFamily="18" charset="0"/>
              </a:rPr>
              <a:t>(‘20.07.15)</a:t>
            </a:r>
            <a:endParaRPr lang="ko-KR" altLang="en-US" sz="1100" dirty="0">
              <a:solidFill>
                <a:srgbClr val="C00000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87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39292" y="64158"/>
            <a:ext cx="9128708" cy="7249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760924" y="188641"/>
            <a:ext cx="1226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KOBRA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59497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28108" y="5693371"/>
            <a:ext cx="8319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595959"/>
                </a:solidFill>
                <a:cs typeface="Times New Roman" panose="02020603050405020304" pitchFamily="18" charset="0"/>
              </a:rPr>
              <a:t>• We plan to complete the installation of KoBRA till the end of this year, and to perform the commissioning with stable ion beams from the beginning of next year (2021).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cs typeface="Times New Roman" panose="02020603050405020304" pitchFamily="18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16" y="927103"/>
            <a:ext cx="4495850" cy="23288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352" r="25407"/>
          <a:stretch/>
        </p:blipFill>
        <p:spPr>
          <a:xfrm>
            <a:off x="1994225" y="1912640"/>
            <a:ext cx="2008765" cy="16086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22938" y="2522402"/>
            <a:ext cx="769116" cy="10465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48329" y="1859961"/>
            <a:ext cx="1090314" cy="170899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" name="2020_04_09_오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>
            <a:lum/>
          </a:blip>
          <a:srcRect l="9602"/>
          <a:stretch/>
        </p:blipFill>
        <p:spPr>
          <a:xfrm>
            <a:off x="4828188" y="3954609"/>
            <a:ext cx="2487757" cy="154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57407" y="760511"/>
            <a:ext cx="1673579" cy="10592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6" name="직사각형 55"/>
          <p:cNvSpPr/>
          <p:nvPr/>
        </p:nvSpPr>
        <p:spPr>
          <a:xfrm>
            <a:off x="9401222" y="1580759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2020.04.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424472" y="3348951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2020.04.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662792" y="2111345"/>
            <a:ext cx="16189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rgbClr val="546166"/>
                </a:solidFill>
                <a:cs typeface="Times New Roman" panose="02020603050405020304" pitchFamily="18" charset="0"/>
              </a:rPr>
              <a:t>Water cooled collimator</a:t>
            </a:r>
            <a:endParaRPr lang="ko-KR" altLang="en-US" sz="1200" dirty="0">
              <a:solidFill>
                <a:srgbClr val="546166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124048" y="736130"/>
            <a:ext cx="16189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rgbClr val="546166"/>
                </a:solidFill>
                <a:cs typeface="Times New Roman" panose="02020603050405020304" pitchFamily="18" charset="0"/>
              </a:rPr>
              <a:t>Water cooled Beam dump</a:t>
            </a:r>
            <a:endParaRPr lang="ko-KR" altLang="en-US" sz="1200" dirty="0">
              <a:solidFill>
                <a:srgbClr val="546166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 flipH="1">
            <a:off x="7194134" y="2761704"/>
            <a:ext cx="990098" cy="89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flipH="1">
            <a:off x="7128673" y="1177119"/>
            <a:ext cx="1343591" cy="88609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_x394042296" descr="EMB0000fd4c4563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029"/>
          <a:stretch/>
        </p:blipFill>
        <p:spPr bwMode="auto">
          <a:xfrm>
            <a:off x="4702880" y="2358648"/>
            <a:ext cx="1542937" cy="115656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직사각형 63"/>
          <p:cNvSpPr/>
          <p:nvPr/>
        </p:nvSpPr>
        <p:spPr>
          <a:xfrm>
            <a:off x="5642899" y="3216380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2015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395282" y="1890415"/>
            <a:ext cx="2341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rgbClr val="546166"/>
                </a:solidFill>
                <a:cs typeface="Times New Roman" panose="02020603050405020304" pitchFamily="18" charset="0"/>
              </a:rPr>
              <a:t>High power target (Prototype)</a:t>
            </a:r>
            <a:endParaRPr lang="ko-KR" altLang="en-US" sz="1200" dirty="0">
              <a:solidFill>
                <a:srgbClr val="546166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6245818" y="2832066"/>
            <a:ext cx="79820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1821989" y="1631742"/>
            <a:ext cx="2144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rgbClr val="546166"/>
                </a:solidFill>
                <a:cs typeface="Times New Roman" panose="02020603050405020304" pitchFamily="18" charset="0"/>
              </a:rPr>
              <a:t>Particle detector system</a:t>
            </a:r>
            <a:endParaRPr lang="ko-KR" altLang="en-US" sz="1200" dirty="0">
              <a:solidFill>
                <a:srgbClr val="546166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3092757" y="1331201"/>
            <a:ext cx="2267" cy="32340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3748607" y="1335546"/>
            <a:ext cx="1083771" cy="39910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3760925" y="1779765"/>
            <a:ext cx="268559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3225769" y="3246833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2020.04.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848292" y="3648795"/>
            <a:ext cx="69840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rgbClr val="546166"/>
                </a:solidFill>
                <a:cs typeface="Times New Roman" panose="02020603050405020304" pitchFamily="18" charset="0"/>
              </a:rPr>
              <a:t>Installation test of radiation shielding blocks (Low Energy Experimental Hall A) </a:t>
            </a:r>
            <a:endParaRPr lang="ko-KR" altLang="en-US" sz="1200" dirty="0">
              <a:solidFill>
                <a:srgbClr val="546166"/>
              </a:solidFill>
              <a:cs typeface="Times New Roman" panose="02020603050405020304" pitchFamily="18" charset="0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90" y="3952885"/>
            <a:ext cx="2751998" cy="154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68" y="3941796"/>
            <a:ext cx="2752001" cy="157028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7" name="직사각형 86"/>
          <p:cNvSpPr/>
          <p:nvPr/>
        </p:nvSpPr>
        <p:spPr>
          <a:xfrm>
            <a:off x="3709460" y="5239251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2020.04.03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367691" y="5236243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2020.04.09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236709" y="5229194"/>
            <a:ext cx="1059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2020.04.20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6178" y="1092275"/>
            <a:ext cx="910605" cy="2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6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FAD2882-BF1D-4B12-8EC7-CD748CFD2D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9496" y="980729"/>
          <a:ext cx="9032212" cy="5298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888">
                  <a:extLst>
                    <a:ext uri="{9D8B030D-6E8A-4147-A177-3AD203B41FA5}">
                      <a16:colId xmlns:a16="http://schemas.microsoft.com/office/drawing/2014/main" val="451221438"/>
                    </a:ext>
                  </a:extLst>
                </a:gridCol>
                <a:gridCol w="7257324">
                  <a:extLst>
                    <a:ext uri="{9D8B030D-6E8A-4147-A177-3AD203B41FA5}">
                      <a16:colId xmlns:a16="http://schemas.microsoft.com/office/drawing/2014/main" val="1462284561"/>
                    </a:ext>
                  </a:extLst>
                </a:gridCol>
              </a:tblGrid>
              <a:tr h="450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D1D1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</a:t>
                      </a:r>
                      <a:endParaRPr lang="ko-KR" altLang="en-US" sz="1600" dirty="0">
                        <a:solidFill>
                          <a:srgbClr val="D1D1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D1D1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Subject for early phase operation</a:t>
                      </a:r>
                      <a:endParaRPr lang="ko-KR" altLang="en-US" sz="1600" dirty="0">
                        <a:solidFill>
                          <a:srgbClr val="D1D1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50386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KOBRA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Transfer reaction measurements in inverse kinematics 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29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P(</a:t>
                      </a:r>
                      <a:r>
                        <a:rPr kumimoji="0" lang="en-US" altLang="ko-KR" sz="1200" b="0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d,p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30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P, 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26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Al(</a:t>
                      </a:r>
                      <a:r>
                        <a:rPr kumimoji="0" lang="en-US" altLang="ko-KR" sz="1200" b="0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ymbol" panose="05050102010706020507" pitchFamily="18" charset="2"/>
                          <a:ea typeface="+mn-ea"/>
                          <a:cs typeface="Calibri" panose="020F0502020204030204" pitchFamily="34" charset="0"/>
                        </a:rPr>
                        <a:t>a</a:t>
                      </a:r>
                      <a:r>
                        <a:rPr kumimoji="0" lang="en-US" altLang="ko-KR" sz="1200" b="0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,p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24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Si)</a:t>
                      </a:r>
                    </a:p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Radiative capture reactions using batch mode RI beams 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26g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Al(</a:t>
                      </a:r>
                      <a:r>
                        <a:rPr kumimoji="0" lang="en-US" altLang="ko-KR" sz="1200" b="0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p,</a:t>
                      </a:r>
                      <a:r>
                        <a:rPr kumimoji="0" lang="en-US" altLang="ko-KR" sz="1200" b="0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ymbol" panose="05050102010706020507" pitchFamily="18" charset="2"/>
                          <a:ea typeface="+mn-ea"/>
                          <a:cs typeface="Calibri" panose="020F0502020204030204" pitchFamily="34" charset="0"/>
                        </a:rPr>
                        <a:t>g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  <a:r>
                        <a:rPr kumimoji="0" lang="en-US" altLang="ko-KR" sz="12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27</a:t>
                      </a:r>
                      <a:r>
                        <a:rPr kumimoji="0" lang="en-US" altLang="ko-KR" sz="12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Si)</a:t>
                      </a:r>
                      <a:endParaRPr kumimoji="0" lang="en-US" altLang="ko-KR" sz="1050" b="0" i="0" u="none" strike="noStrike" kern="1200" cap="none" spc="-1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RI beam production via quasi-projectile-like fragmentation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</a:t>
                      </a:r>
                      <a:r>
                        <a:rPr kumimoji="0" lang="en-US" altLang="ko-KR" sz="16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16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 or </a:t>
                      </a:r>
                      <a:r>
                        <a:rPr kumimoji="0" lang="en-US" altLang="ko-KR" sz="1600" b="0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40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Ar</a:t>
                      </a:r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22534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LAMPS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Ar+KCl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or </a:t>
                      </a:r>
                      <a:r>
                        <a:rPr kumimoji="0" lang="en-US" altLang="ko-KR" sz="1600" b="1" i="0" u="none" strike="noStrike" kern="1200" cap="none" spc="-1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Xe+CsI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 case of IF separator commissioning not completed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850986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MMS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Isomer separation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with using </a:t>
                      </a:r>
                      <a:r>
                        <a:rPr kumimoji="0" lang="en-US" altLang="ko-KR" sz="1600" b="1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26g.s.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0" lang="en-US" altLang="ko-KR" sz="1600" b="1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26m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beams 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425040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CLS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Laser ionization 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and 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measurement of isomeric property</a:t>
                      </a:r>
                      <a:r>
                        <a:rPr kumimoji="0" lang="en-US" altLang="ko-KR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for </a:t>
                      </a:r>
                      <a:r>
                        <a:rPr kumimoji="0" lang="en-US" altLang="ko-KR" sz="1600" b="1" i="0" u="none" strike="noStrike" kern="1200" cap="none" spc="-1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26</a:t>
                      </a:r>
                      <a:r>
                        <a:rPr kumimoji="0" lang="en-US" altLang="ko-KR" sz="1600" b="1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 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094422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NDPS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tx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6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kumimoji="0" lang="en-US" altLang="ko-KR" sz="16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Activation experiments with a quasi mono energy neutrons </a:t>
                      </a:r>
                      <a:r>
                        <a:rPr kumimoji="0" lang="en-US" altLang="ko-KR" sz="16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light and heavy nuclei</a:t>
                      </a:r>
                    </a:p>
                    <a:p>
                      <a:pPr latinLnBrk="1"/>
                      <a:r>
                        <a:rPr kumimoji="0" lang="ko-KR" altLang="en-US" sz="16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 </a:t>
                      </a:r>
                      <a:r>
                        <a:rPr kumimoji="0" lang="en-US" altLang="ko-KR" sz="1600" b="1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Surrogate reactions </a:t>
                      </a:r>
                      <a:r>
                        <a:rPr kumimoji="0" lang="en-US" altLang="ko-KR" sz="16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for fission</a:t>
                      </a:r>
                      <a:endParaRPr lang="ko-KR" altLang="en-US" sz="1600" spc="-50" baseline="0" dirty="0"/>
                    </a:p>
                  </a:txBody>
                  <a:tcPr anchor="ctr"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291296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ymbol" panose="05050102010706020507" pitchFamily="18" charset="2"/>
                          <a:cs typeface="Calibri" panose="020F0502020204030204" pitchFamily="34" charset="0"/>
                        </a:rPr>
                        <a:t>m</a:t>
                      </a:r>
                      <a:r>
                        <a:rPr lang="en-US" altLang="ko-KR" b="1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-1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∙ </a:t>
                      </a:r>
                      <a:r>
                        <a:rPr lang="en-US" altLang="ko-KR" sz="1600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 of research areas of </a:t>
                      </a:r>
                      <a:r>
                        <a:rPr lang="en-US" altLang="ko-KR" sz="1600" b="1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superconductivity</a:t>
                      </a:r>
                      <a:r>
                        <a:rPr lang="en-US" altLang="ko-KR" sz="1600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n-US" altLang="ko-KR" sz="1600" b="1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quantum magnetism </a:t>
                      </a:r>
                      <a:r>
                        <a:rPr lang="en-US" altLang="ko-KR" sz="1600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with their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scientific significance at the time of the </a:t>
                      </a:r>
                      <a:r>
                        <a:rPr lang="en-US" altLang="ko-KR" sz="1600" kern="10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μSR</a:t>
                      </a:r>
                      <a:r>
                        <a:rPr lang="en-US" altLang="ko-KR" sz="1600" kern="10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instrument completion</a:t>
                      </a:r>
                      <a:endParaRPr lang="en-US" altLang="ko-KR" sz="1100" kern="100" dirty="0">
                        <a:solidFill>
                          <a:srgbClr val="00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848067"/>
                  </a:ext>
                </a:extLst>
              </a:tr>
              <a:tr h="67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BIS</a:t>
                      </a:r>
                      <a:endParaRPr lang="ko-KR" altLang="en-US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∙ </a:t>
                      </a:r>
                      <a:r>
                        <a:rPr lang="en-US" altLang="ko-KR" sz="1600" b="1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Physical dose distribution</a:t>
                      </a:r>
                      <a:r>
                        <a:rPr lang="en-US" altLang="ko-KR" sz="1600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</a:t>
                      </a:r>
                      <a:r>
                        <a:rPr lang="en-US" altLang="ko-KR" sz="1600" b="1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linear energy transfer</a:t>
                      </a:r>
                      <a:r>
                        <a:rPr lang="en-US" altLang="ko-KR" sz="1600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measurements with a </a:t>
                      </a:r>
                      <a:r>
                        <a:rPr lang="en-US" altLang="ko-KR" sz="1600" b="1" spc="0" baseline="300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r>
                        <a:rPr lang="en-US" altLang="ko-KR" sz="1600" b="1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r>
                        <a:rPr lang="en-US" altLang="ko-KR" sz="1600" b="1" spc="0" baseline="3000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+6</a:t>
                      </a:r>
                      <a:r>
                        <a:rPr lang="en-US" altLang="ko-KR" sz="1600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600" b="1" spc="0" dirty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beam (310 MeV/u)</a:t>
                      </a:r>
                      <a:endParaRPr lang="ko-KR" altLang="en-US" sz="1600" b="1" spc="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89279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39292" y="64158"/>
            <a:ext cx="9128708" cy="724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9497" y="201935"/>
            <a:ext cx="1843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 Sys. Install.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75720" y="201936"/>
            <a:ext cx="8496944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+mn-ea"/>
                <a:cs typeface="Calibri Light" panose="020F0302020204030204" pitchFamily="34" charset="0"/>
              </a:rPr>
              <a:t>Scientific program at early phase operation(candidate)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56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8233" y="58662"/>
            <a:ext cx="3718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Physics topic </a:t>
            </a:r>
            <a:r>
              <a:rPr lang="en-US" altLang="ko-KR" sz="1400" b="1" dirty="0">
                <a:solidFill>
                  <a:schemeClr val="bg1"/>
                </a:solidFill>
              </a:rPr>
              <a:t>(long term plan)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sp>
        <p:nvSpPr>
          <p:cNvPr id="7" name="Rectangle 2"/>
          <p:cNvSpPr/>
          <p:nvPr/>
        </p:nvSpPr>
        <p:spPr>
          <a:xfrm>
            <a:off x="176560" y="730321"/>
            <a:ext cx="11838880" cy="2630015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FF00"/>
                </a:solidFill>
              </a:rPr>
              <a:t>One of the major goals @ </a:t>
            </a:r>
            <a:r>
              <a:rPr lang="en-US" altLang="ko-KR" sz="1600" b="1" dirty="0" err="1">
                <a:solidFill>
                  <a:srgbClr val="FFFF00"/>
                </a:solidFill>
              </a:rPr>
              <a:t>KoBRA</a:t>
            </a:r>
            <a:r>
              <a:rPr lang="en-US" altLang="ko-KR" sz="1600" b="1" dirty="0">
                <a:solidFill>
                  <a:srgbClr val="FFFF00"/>
                </a:solidFill>
              </a:rPr>
              <a:t>: to understand the origin of the chemical elements (Nuclear Astrophysics)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• Direct measurements of charged-particle induced (</a:t>
            </a:r>
            <a:r>
              <a:rPr lang="en-US" altLang="ko-KR" sz="1600" i="1" dirty="0" err="1">
                <a:solidFill>
                  <a:schemeClr val="bg1"/>
                </a:solidFill>
              </a:rPr>
              <a:t>p,</a:t>
            </a:r>
            <a:r>
              <a:rPr lang="en-US" altLang="ko-KR" sz="1600" i="1" dirty="0" err="1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altLang="ko-KR" sz="1600" dirty="0">
                <a:solidFill>
                  <a:schemeClr val="bg1"/>
                </a:solidFill>
              </a:rPr>
              <a:t>) and (</a:t>
            </a:r>
            <a:r>
              <a:rPr lang="en-US" altLang="ko-KR" sz="1600" i="1" dirty="0" err="1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altLang="ko-KR" sz="1600" i="1" dirty="0" err="1">
                <a:solidFill>
                  <a:schemeClr val="bg1"/>
                </a:solidFill>
              </a:rPr>
              <a:t>,</a:t>
            </a:r>
            <a:r>
              <a:rPr lang="en-US" altLang="ko-KR" sz="1600" i="1" dirty="0" err="1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altLang="ko-KR" sz="1600" dirty="0">
                <a:solidFill>
                  <a:schemeClr val="bg1"/>
                </a:solidFill>
              </a:rPr>
              <a:t>) radiative capture reactions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 e.g. </a:t>
            </a:r>
            <a:r>
              <a:rPr lang="en-US" altLang="ko-KR" sz="1600" baseline="30000" dirty="0">
                <a:solidFill>
                  <a:schemeClr val="bg1"/>
                </a:solidFill>
              </a:rPr>
              <a:t>65</a:t>
            </a:r>
            <a:r>
              <a:rPr lang="en-US" altLang="ko-KR" sz="1600" dirty="0">
                <a:solidFill>
                  <a:schemeClr val="bg1"/>
                </a:solidFill>
              </a:rPr>
              <a:t>As(</a:t>
            </a:r>
            <a:r>
              <a:rPr lang="en-US" altLang="ko-KR" sz="1600" i="1" dirty="0" err="1">
                <a:solidFill>
                  <a:schemeClr val="bg1"/>
                </a:solidFill>
              </a:rPr>
              <a:t>p,</a:t>
            </a:r>
            <a:r>
              <a:rPr lang="en-US" altLang="ko-KR" sz="1600" i="1" dirty="0" err="1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600" baseline="30000" dirty="0">
                <a:solidFill>
                  <a:schemeClr val="bg1"/>
                </a:solidFill>
              </a:rPr>
              <a:t>66</a:t>
            </a:r>
            <a:r>
              <a:rPr lang="en-US" altLang="ko-KR" sz="1600" dirty="0">
                <a:solidFill>
                  <a:schemeClr val="bg1"/>
                </a:solidFill>
              </a:rPr>
              <a:t>Se and </a:t>
            </a:r>
            <a:r>
              <a:rPr lang="en-US" altLang="ko-KR" sz="1600" baseline="30000" dirty="0">
                <a:solidFill>
                  <a:schemeClr val="bg1"/>
                </a:solidFill>
              </a:rPr>
              <a:t>15</a:t>
            </a:r>
            <a:r>
              <a:rPr lang="en-US" altLang="ko-KR" sz="1600" dirty="0">
                <a:solidFill>
                  <a:schemeClr val="bg1"/>
                </a:solidFill>
              </a:rPr>
              <a:t>O(</a:t>
            </a:r>
            <a:r>
              <a:rPr lang="en-US" altLang="ko-KR" sz="1600" i="1" dirty="0" err="1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altLang="ko-KR" sz="1600" i="1" dirty="0" err="1">
                <a:solidFill>
                  <a:schemeClr val="bg1"/>
                </a:solidFill>
              </a:rPr>
              <a:t>,</a:t>
            </a:r>
            <a:r>
              <a:rPr lang="en-US" altLang="ko-KR" sz="1600" i="1" dirty="0" err="1">
                <a:solidFill>
                  <a:schemeClr val="bg1"/>
                </a:solidFill>
                <a:latin typeface="Symbol" panose="05050102010706020507" pitchFamily="18" charset="2"/>
              </a:rPr>
              <a:t>g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r>
              <a:rPr lang="en-US" altLang="ko-KR" sz="1600" baseline="30000" dirty="0">
                <a:solidFill>
                  <a:schemeClr val="bg1"/>
                </a:solidFill>
              </a:rPr>
              <a:t>19</a:t>
            </a:r>
            <a:r>
              <a:rPr lang="en-US" altLang="ko-KR" sz="1600" dirty="0">
                <a:solidFill>
                  <a:schemeClr val="bg1"/>
                </a:solidFill>
              </a:rPr>
              <a:t>Ne reactions at </a:t>
            </a:r>
            <a:r>
              <a:rPr lang="en-US" altLang="ko-KR" sz="1600" i="1" dirty="0" err="1">
                <a:solidFill>
                  <a:schemeClr val="bg1"/>
                </a:solidFill>
              </a:rPr>
              <a:t>E</a:t>
            </a:r>
            <a:r>
              <a:rPr lang="en-US" altLang="ko-KR" sz="1600" baseline="-25000" dirty="0" err="1">
                <a:solidFill>
                  <a:schemeClr val="bg1"/>
                </a:solidFill>
              </a:rPr>
              <a:t>beam</a:t>
            </a:r>
            <a:r>
              <a:rPr lang="en-US" altLang="ko-KR" sz="1600" dirty="0">
                <a:solidFill>
                  <a:schemeClr val="bg1"/>
                </a:solidFill>
              </a:rPr>
              <a:t> &lt; ~ 1 MeV/nucleon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• Transfer reaction measurements for single-particle and single-hole state studies at the beam energy of about a few MeV/nucleon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• Measurements of excitation functions for </a:t>
            </a:r>
            <a:r>
              <a:rPr lang="en-US" altLang="ko-KR" sz="1600" dirty="0" err="1">
                <a:solidFill>
                  <a:schemeClr val="bg1"/>
                </a:solidFill>
              </a:rPr>
              <a:t>astrophysically</a:t>
            </a:r>
            <a:r>
              <a:rPr lang="en-US" altLang="ko-KR" sz="1600" dirty="0">
                <a:solidFill>
                  <a:schemeClr val="bg1"/>
                </a:solidFill>
              </a:rPr>
              <a:t>-important compound nucleus reactions such as (</a:t>
            </a:r>
            <a:r>
              <a:rPr lang="en-US" altLang="ko-KR" sz="1600" i="1" dirty="0" err="1">
                <a:solidFill>
                  <a:schemeClr val="bg1"/>
                </a:solidFill>
              </a:rPr>
              <a:t>p,</a:t>
            </a:r>
            <a:r>
              <a:rPr lang="en-US" altLang="ko-KR" sz="1600" i="1" dirty="0" err="1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altLang="ko-KR" sz="1600" dirty="0">
                <a:solidFill>
                  <a:schemeClr val="bg1"/>
                </a:solidFill>
              </a:rPr>
              <a:t>) and (</a:t>
            </a:r>
            <a:r>
              <a:rPr lang="en-US" altLang="ko-KR" sz="1600" i="1" dirty="0" err="1">
                <a:solidFill>
                  <a:schemeClr val="bg1"/>
                </a:solidFill>
                <a:latin typeface="Symbol" panose="05050102010706020507" pitchFamily="18" charset="2"/>
              </a:rPr>
              <a:t>a</a:t>
            </a:r>
            <a:r>
              <a:rPr lang="en-US" altLang="ko-KR" sz="1600" i="1" dirty="0" err="1">
                <a:solidFill>
                  <a:schemeClr val="bg1"/>
                </a:solidFill>
              </a:rPr>
              <a:t>,p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• elastic &amp; inelastic scattering measurements in inverse kinematics using </a:t>
            </a:r>
            <a:r>
              <a:rPr lang="en-US" altLang="ko-KR" sz="1600" baseline="30000" dirty="0">
                <a:solidFill>
                  <a:schemeClr val="bg1"/>
                </a:solidFill>
              </a:rPr>
              <a:t>1</a:t>
            </a:r>
            <a:r>
              <a:rPr lang="en-US" altLang="ko-KR" sz="1600" dirty="0">
                <a:solidFill>
                  <a:schemeClr val="bg1"/>
                </a:solidFill>
              </a:rPr>
              <a:t>H and </a:t>
            </a:r>
            <a:r>
              <a:rPr lang="en-US" altLang="ko-KR" sz="1600" baseline="30000" dirty="0">
                <a:solidFill>
                  <a:schemeClr val="bg1"/>
                </a:solidFill>
              </a:rPr>
              <a:t>4</a:t>
            </a:r>
            <a:r>
              <a:rPr lang="en-US" altLang="ko-KR" sz="1600" dirty="0">
                <a:solidFill>
                  <a:schemeClr val="bg1"/>
                </a:solidFill>
              </a:rPr>
              <a:t>He targets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81D3E5-8E9D-492C-91B5-5011F79A68EB}"/>
              </a:ext>
            </a:extLst>
          </p:cNvPr>
          <p:cNvGrpSpPr/>
          <p:nvPr/>
        </p:nvGrpSpPr>
        <p:grpSpPr>
          <a:xfrm>
            <a:off x="259433" y="3473912"/>
            <a:ext cx="2544626" cy="3045809"/>
            <a:chOff x="1122319" y="3473912"/>
            <a:chExt cx="2544626" cy="3045809"/>
          </a:xfrm>
        </p:grpSpPr>
        <p:pic>
          <p:nvPicPr>
            <p:cNvPr id="11" name="Picture 4" descr="D:\#### Down\download.jpg">
              <a:extLst>
                <a:ext uri="{FF2B5EF4-FFF2-40B4-BE49-F238E27FC236}">
                  <a16:creationId xmlns:a16="http://schemas.microsoft.com/office/drawing/2014/main" id="{64C86BA2-A999-415E-BAB8-254C26C74A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470" y="3473912"/>
              <a:ext cx="2254324" cy="2244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2">
              <a:extLst>
                <a:ext uri="{FF2B5EF4-FFF2-40B4-BE49-F238E27FC236}">
                  <a16:creationId xmlns:a16="http://schemas.microsoft.com/office/drawing/2014/main" id="{D0011F1C-0FD8-4F9B-9E73-254A6D15E59A}"/>
                </a:ext>
              </a:extLst>
            </p:cNvPr>
            <p:cNvSpPr/>
            <p:nvPr/>
          </p:nvSpPr>
          <p:spPr>
            <a:xfrm>
              <a:off x="1122319" y="5736365"/>
              <a:ext cx="2544626" cy="783356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Massive stars (WR, AGB)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schemeClr val="bg1"/>
                  </a:solidFill>
                </a:rPr>
                <a:t>T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&lt; 0.1 GK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D114ED3-F9F5-48C0-9E29-97939725D4CC}"/>
              </a:ext>
            </a:extLst>
          </p:cNvPr>
          <p:cNvGrpSpPr/>
          <p:nvPr/>
        </p:nvGrpSpPr>
        <p:grpSpPr>
          <a:xfrm>
            <a:off x="3036360" y="3473912"/>
            <a:ext cx="3058227" cy="3045809"/>
            <a:chOff x="4571896" y="3473912"/>
            <a:chExt cx="3058227" cy="3045809"/>
          </a:xfrm>
        </p:grpSpPr>
        <p:pic>
          <p:nvPicPr>
            <p:cNvPr id="9" name="Picture 3" descr="D:\#### Down\124717685_06eb18755c_o.jpg">
              <a:extLst>
                <a:ext uri="{FF2B5EF4-FFF2-40B4-BE49-F238E27FC236}">
                  <a16:creationId xmlns:a16="http://schemas.microsoft.com/office/drawing/2014/main" id="{38E79DFA-D28A-4CCA-8CAE-C19E9F314C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896" y="3473912"/>
              <a:ext cx="3058227" cy="2244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B78C1CB0-EF6D-4B23-91A5-AED8F55E7698}"/>
                </a:ext>
              </a:extLst>
            </p:cNvPr>
            <p:cNvSpPr/>
            <p:nvPr/>
          </p:nvSpPr>
          <p:spPr>
            <a:xfrm>
              <a:off x="5464853" y="5736365"/>
              <a:ext cx="1272313" cy="783356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Novae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schemeClr val="bg1"/>
                  </a:solidFill>
                </a:rPr>
                <a:t>T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&lt; 0.6 GK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B18135-2132-4B49-BD94-CF717FBECB2B}"/>
              </a:ext>
            </a:extLst>
          </p:cNvPr>
          <p:cNvGrpSpPr/>
          <p:nvPr/>
        </p:nvGrpSpPr>
        <p:grpSpPr>
          <a:xfrm>
            <a:off x="6326889" y="3473912"/>
            <a:ext cx="2752435" cy="3045809"/>
            <a:chOff x="8426159" y="3473912"/>
            <a:chExt cx="2752435" cy="3045809"/>
          </a:xfrm>
        </p:grpSpPr>
        <p:pic>
          <p:nvPicPr>
            <p:cNvPr id="8" name="Picture 2" descr="D:\#### Down\image_preview.jpg">
              <a:extLst>
                <a:ext uri="{FF2B5EF4-FFF2-40B4-BE49-F238E27FC236}">
                  <a16:creationId xmlns:a16="http://schemas.microsoft.com/office/drawing/2014/main" id="{E74FD8BC-3FBA-4DBB-A0D1-19B5E9F76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0225" y="3473912"/>
              <a:ext cx="2244305" cy="2244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5A53CDBA-F174-43C7-A9D0-2F3CDDF9AF5A}"/>
                </a:ext>
              </a:extLst>
            </p:cNvPr>
            <p:cNvSpPr/>
            <p:nvPr/>
          </p:nvSpPr>
          <p:spPr>
            <a:xfrm>
              <a:off x="8426159" y="5736365"/>
              <a:ext cx="2752435" cy="783356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bg1"/>
                  </a:solidFill>
                </a:rPr>
                <a:t>Core-collapse supernovae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i="1" dirty="0">
                  <a:solidFill>
                    <a:schemeClr val="bg1"/>
                  </a:solidFill>
                </a:rPr>
                <a:t>T</a:t>
              </a:r>
              <a:r>
                <a:rPr lang="en-US" altLang="ko-KR" sz="1600" b="1" dirty="0">
                  <a:solidFill>
                    <a:schemeClr val="bg1"/>
                  </a:solidFill>
                </a:rPr>
                <a:t> ~ 3 GK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24D4E44F-FC89-4AFA-ACE5-8DBCF14FA4B7}"/>
              </a:ext>
            </a:extLst>
          </p:cNvPr>
          <p:cNvSpPr/>
          <p:nvPr/>
        </p:nvSpPr>
        <p:spPr>
          <a:xfrm>
            <a:off x="9091958" y="4565528"/>
            <a:ext cx="2923482" cy="115268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FF00"/>
                </a:solidFill>
              </a:rPr>
              <a:t>Constraining reaction rates over large temperature range is required!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8233" y="58662"/>
            <a:ext cx="3675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Physics topic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(short term plan)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05172" y="824407"/>
            <a:ext cx="466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Candidate for early stage RIBs at KoBRA</a:t>
            </a:r>
            <a:endParaRPr lang="ko-KR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7D672E-A942-4035-9AB1-D64A88826B54}"/>
              </a:ext>
            </a:extLst>
          </p:cNvPr>
          <p:cNvGrpSpPr/>
          <p:nvPr/>
        </p:nvGrpSpPr>
        <p:grpSpPr>
          <a:xfrm>
            <a:off x="932340" y="1508627"/>
            <a:ext cx="4190318" cy="871189"/>
            <a:chOff x="644346" y="1066802"/>
            <a:chExt cx="4301486" cy="854022"/>
          </a:xfrm>
        </p:grpSpPr>
        <p:sp>
          <p:nvSpPr>
            <p:cNvPr id="9" name="Parallelogram 5">
              <a:extLst>
                <a:ext uri="{FF2B5EF4-FFF2-40B4-BE49-F238E27FC236}">
                  <a16:creationId xmlns:a16="http://schemas.microsoft.com/office/drawing/2014/main" id="{0D9AA61A-D746-4702-940C-BEDB00484A21}"/>
                </a:ext>
              </a:extLst>
            </p:cNvPr>
            <p:cNvSpPr/>
            <p:nvPr/>
          </p:nvSpPr>
          <p:spPr>
            <a:xfrm rot="16200000" flipV="1">
              <a:off x="2133777" y="-422629"/>
              <a:ext cx="854022" cy="383288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FCABA0-0E6E-40BC-86FB-CBAA953F5DD7}"/>
                </a:ext>
              </a:extLst>
            </p:cNvPr>
            <p:cNvSpPr txBox="1"/>
            <p:nvPr/>
          </p:nvSpPr>
          <p:spPr>
            <a:xfrm>
              <a:off x="1156040" y="1251797"/>
              <a:ext cx="3789792" cy="362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can be produced at </a:t>
              </a:r>
              <a:r>
                <a:rPr lang="en-US" b="1" dirty="0">
                  <a:solidFill>
                    <a:srgbClr val="FF0000"/>
                  </a:solidFill>
                </a:rPr>
                <a:t>ISOL</a:t>
              </a:r>
              <a:r>
                <a:rPr lang="en-US" dirty="0">
                  <a:solidFill>
                    <a:prstClr val="black"/>
                  </a:solidFill>
                </a:rPr>
                <a:t> facility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B17826-0F03-4EB3-8DE7-6C28E487FEE5}"/>
              </a:ext>
            </a:extLst>
          </p:cNvPr>
          <p:cNvGrpSpPr/>
          <p:nvPr/>
        </p:nvGrpSpPr>
        <p:grpSpPr>
          <a:xfrm>
            <a:off x="1517728" y="2727825"/>
            <a:ext cx="6711872" cy="871189"/>
            <a:chOff x="644346" y="1066802"/>
            <a:chExt cx="4150475" cy="854022"/>
          </a:xfrm>
        </p:grpSpPr>
        <p:sp>
          <p:nvSpPr>
            <p:cNvPr id="12" name="Parallelogram 5">
              <a:extLst>
                <a:ext uri="{FF2B5EF4-FFF2-40B4-BE49-F238E27FC236}">
                  <a16:creationId xmlns:a16="http://schemas.microsoft.com/office/drawing/2014/main" id="{A21006C3-71B2-4359-A0EF-C4B46B8E3E91}"/>
                </a:ext>
              </a:extLst>
            </p:cNvPr>
            <p:cNvSpPr/>
            <p:nvPr/>
          </p:nvSpPr>
          <p:spPr>
            <a:xfrm rot="16200000" flipV="1">
              <a:off x="2133777" y="-422629"/>
              <a:ext cx="854022" cy="383288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F0B02D-969A-489A-A65E-81EE3287AF57}"/>
                </a:ext>
              </a:extLst>
            </p:cNvPr>
            <p:cNvSpPr txBox="1"/>
            <p:nvPr/>
          </p:nvSpPr>
          <p:spPr>
            <a:xfrm>
              <a:off x="1005028" y="1251798"/>
              <a:ext cx="3789793" cy="6335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can be produced using </a:t>
              </a:r>
              <a:r>
                <a:rPr lang="en-US" b="1" dirty="0">
                  <a:solidFill>
                    <a:srgbClr val="FF0000"/>
                  </a:solidFill>
                </a:rPr>
                <a:t>batch mode </a:t>
              </a:r>
              <a:r>
                <a:rPr lang="en-US" dirty="0">
                  <a:solidFill>
                    <a:prstClr val="black"/>
                  </a:solidFill>
                </a:rPr>
                <a:t>sputter ion source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5AF103-6DE5-4545-ACE6-5CCB883BE1DF}"/>
              </a:ext>
            </a:extLst>
          </p:cNvPr>
          <p:cNvGrpSpPr/>
          <p:nvPr/>
        </p:nvGrpSpPr>
        <p:grpSpPr>
          <a:xfrm>
            <a:off x="2127328" y="3947023"/>
            <a:ext cx="3642405" cy="871189"/>
            <a:chOff x="644346" y="1066802"/>
            <a:chExt cx="4460073" cy="854022"/>
          </a:xfrm>
        </p:grpSpPr>
        <p:sp>
          <p:nvSpPr>
            <p:cNvPr id="15" name="Parallelogram 5">
              <a:extLst>
                <a:ext uri="{FF2B5EF4-FFF2-40B4-BE49-F238E27FC236}">
                  <a16:creationId xmlns:a16="http://schemas.microsoft.com/office/drawing/2014/main" id="{43371ADB-4E0B-4123-A2B0-C6980031ADFF}"/>
                </a:ext>
              </a:extLst>
            </p:cNvPr>
            <p:cNvSpPr/>
            <p:nvPr/>
          </p:nvSpPr>
          <p:spPr>
            <a:xfrm rot="16200000" flipV="1">
              <a:off x="2133777" y="-422629"/>
              <a:ext cx="854022" cy="383288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F446F4-5027-486C-96BD-770BBFD68B98}"/>
                </a:ext>
              </a:extLst>
            </p:cNvPr>
            <p:cNvSpPr txBox="1"/>
            <p:nvPr/>
          </p:nvSpPr>
          <p:spPr>
            <a:xfrm>
              <a:off x="1314626" y="1251797"/>
              <a:ext cx="3789793" cy="362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</a:rPr>
                <a:t>can be produced at </a:t>
              </a:r>
              <a:r>
                <a:rPr lang="en-US" b="1" dirty="0">
                  <a:solidFill>
                    <a:srgbClr val="FF0000"/>
                  </a:solidFill>
                </a:rPr>
                <a:t>KOBRA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ED23B7B-BCF8-4038-A99D-8B5C4AF0F68A}"/>
              </a:ext>
            </a:extLst>
          </p:cNvPr>
          <p:cNvSpPr/>
          <p:nvPr/>
        </p:nvSpPr>
        <p:spPr>
          <a:xfrm>
            <a:off x="796830" y="2231524"/>
            <a:ext cx="1275556" cy="1699095"/>
          </a:xfrm>
          <a:prstGeom prst="ellipse">
            <a:avLst/>
          </a:prstGeom>
          <a:gradFill>
            <a:gsLst>
              <a:gs pos="47000">
                <a:srgbClr val="38659D"/>
              </a:gs>
              <a:gs pos="22000">
                <a:schemeClr val="tx2">
                  <a:lumMod val="60000"/>
                  <a:lumOff val="40000"/>
                  <a:alpha val="35000"/>
                </a:schemeClr>
              </a:gs>
              <a:gs pos="87000">
                <a:schemeClr val="tx2">
                  <a:lumMod val="75000"/>
                  <a:alpha val="26000"/>
                </a:schemeClr>
              </a:gs>
            </a:gsLst>
            <a:lin ang="2700000" scaled="0"/>
          </a:gradFill>
          <a:scene3d>
            <a:camera prst="orthographicFront">
              <a:rot lat="18300001" lon="0" rev="0"/>
            </a:camera>
            <a:lightRig rig="threePt" dir="t"/>
          </a:scene3d>
          <a:sp3d extrusionH="2540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endParaRPr lang="en-US" sz="20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945D2CB-096F-41B5-9CEA-0AA1C4F899DA}"/>
              </a:ext>
            </a:extLst>
          </p:cNvPr>
          <p:cNvSpPr/>
          <p:nvPr/>
        </p:nvSpPr>
        <p:spPr>
          <a:xfrm>
            <a:off x="153998" y="954208"/>
            <a:ext cx="1275556" cy="1697765"/>
          </a:xfrm>
          <a:prstGeom prst="ellipse">
            <a:avLst/>
          </a:prstGeom>
          <a:gradFill>
            <a:gsLst>
              <a:gs pos="37000">
                <a:srgbClr val="F6F6F6"/>
              </a:gs>
              <a:gs pos="11000">
                <a:schemeClr val="bg1">
                  <a:alpha val="71000"/>
                </a:schemeClr>
              </a:gs>
              <a:gs pos="68000">
                <a:schemeClr val="bg1">
                  <a:lumMod val="95000"/>
                  <a:alpha val="95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18300001" lon="0" rev="0"/>
            </a:camera>
            <a:lightRig rig="threePt" dir="t"/>
          </a:scene3d>
          <a:sp3d extrusionH="254000" prstMaterial="matte">
            <a:bevelT w="190500" h="25400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flatTx/>
          </a:bodyPr>
          <a:lstStyle/>
          <a:p>
            <a:pPr algn="ctr"/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8CC81E-42E5-4836-9208-996E2F4085D8}"/>
              </a:ext>
            </a:extLst>
          </p:cNvPr>
          <p:cNvSpPr/>
          <p:nvPr/>
        </p:nvSpPr>
        <p:spPr>
          <a:xfrm>
            <a:off x="1407518" y="3468808"/>
            <a:ext cx="1275556" cy="1697765"/>
          </a:xfrm>
          <a:prstGeom prst="ellipse">
            <a:avLst/>
          </a:prstGeom>
          <a:gradFill>
            <a:gsLst>
              <a:gs pos="37000">
                <a:srgbClr val="F6F6F6"/>
              </a:gs>
              <a:gs pos="11000">
                <a:schemeClr val="bg1">
                  <a:alpha val="71000"/>
                </a:schemeClr>
              </a:gs>
              <a:gs pos="68000">
                <a:schemeClr val="bg1">
                  <a:lumMod val="95000"/>
                  <a:alpha val="95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>
              <a:rot lat="18300001" lon="0" rev="0"/>
            </a:camera>
            <a:lightRig rig="threePt" dir="t"/>
          </a:scene3d>
          <a:sp3d extrusionH="254000" prstMaterial="matte">
            <a:bevelT w="190500" h="25400"/>
            <a:contourClr>
              <a:schemeClr val="bg1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flatTx/>
          </a:bodyPr>
          <a:lstStyle/>
          <a:p>
            <a:pPr algn="ctr"/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2630F7-DA9D-4EB0-A09B-C411617B43C6}"/>
              </a:ext>
            </a:extLst>
          </p:cNvPr>
          <p:cNvSpPr txBox="1"/>
          <p:nvPr/>
        </p:nvSpPr>
        <p:spPr>
          <a:xfrm>
            <a:off x="407784" y="1633906"/>
            <a:ext cx="76798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aseline="30000" dirty="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</a:rPr>
              <a:t>18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96FE4-0E9B-4874-8F78-50B9AFBC293B}"/>
              </a:ext>
            </a:extLst>
          </p:cNvPr>
          <p:cNvSpPr txBox="1"/>
          <p:nvPr/>
        </p:nvSpPr>
        <p:spPr>
          <a:xfrm>
            <a:off x="962569" y="2903515"/>
            <a:ext cx="9440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aseline="30000" dirty="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</a:rPr>
              <a:t>26g</a:t>
            </a: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</a:rPr>
              <a:t>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CE154A-3F26-43C6-B090-EBC345D893B3}"/>
              </a:ext>
            </a:extLst>
          </p:cNvPr>
          <p:cNvSpPr txBox="1"/>
          <p:nvPr/>
        </p:nvSpPr>
        <p:spPr>
          <a:xfrm>
            <a:off x="1733557" y="4173128"/>
            <a:ext cx="6234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aseline="30000" dirty="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</a:rPr>
              <a:t>29</a:t>
            </a:r>
            <a:r>
              <a: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Arial Black" pitchFamily="34" charset="0"/>
              </a:rPr>
              <a:t>P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C256C61F-D8E5-4442-914E-06ACD0565C50}"/>
              </a:ext>
            </a:extLst>
          </p:cNvPr>
          <p:cNvSpPr/>
          <p:nvPr/>
        </p:nvSpPr>
        <p:spPr>
          <a:xfrm>
            <a:off x="7039055" y="3716508"/>
            <a:ext cx="3335423" cy="263001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baseline="30000" dirty="0">
                <a:solidFill>
                  <a:srgbClr val="0000FF"/>
                </a:solidFill>
              </a:rPr>
              <a:t>26g</a:t>
            </a:r>
            <a:r>
              <a:rPr lang="en-US" altLang="ko-KR" sz="1600" b="1" dirty="0">
                <a:solidFill>
                  <a:srgbClr val="0000FF"/>
                </a:solidFill>
              </a:rPr>
              <a:t>Al (</a:t>
            </a:r>
            <a:r>
              <a:rPr lang="en-US" altLang="ko-KR" sz="1600" b="1" i="1" dirty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>
                <a:solidFill>
                  <a:srgbClr val="0000FF"/>
                </a:solidFill>
              </a:rPr>
              <a:t>1/2</a:t>
            </a:r>
            <a:r>
              <a:rPr lang="en-US" altLang="ko-KR" sz="1600" b="1" dirty="0">
                <a:solidFill>
                  <a:srgbClr val="0000FF"/>
                </a:solidFill>
              </a:rPr>
              <a:t> = 7.2*10</a:t>
            </a:r>
            <a:r>
              <a:rPr lang="en-US" altLang="ko-KR" sz="1600" b="1" baseline="30000" dirty="0">
                <a:solidFill>
                  <a:srgbClr val="0000FF"/>
                </a:solidFill>
              </a:rPr>
              <a:t>5</a:t>
            </a:r>
            <a:r>
              <a:rPr lang="en-US" altLang="ko-KR" sz="1600" b="1" dirty="0">
                <a:solidFill>
                  <a:srgbClr val="0000FF"/>
                </a:solidFill>
              </a:rPr>
              <a:t> y)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• </a:t>
            </a:r>
            <a:r>
              <a:rPr lang="en-US" altLang="ko-KR" sz="1600" dirty="0"/>
              <a:t>dry material sample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→ dissolving in HCl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→ compressed into a pellet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→ Cs sputter ion source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• </a:t>
            </a:r>
            <a:r>
              <a:rPr lang="en-US" altLang="ko-KR" sz="1600" baseline="30000" dirty="0">
                <a:solidFill>
                  <a:prstClr val="black"/>
                </a:solidFill>
              </a:rPr>
              <a:t>26g</a:t>
            </a:r>
            <a:r>
              <a:rPr lang="en-US" altLang="ko-KR" sz="1600" dirty="0">
                <a:solidFill>
                  <a:prstClr val="black"/>
                </a:solidFill>
              </a:rPr>
              <a:t>Al(</a:t>
            </a:r>
            <a:r>
              <a:rPr lang="en-US" altLang="ko-KR" sz="1600" i="1" dirty="0" err="1">
                <a:solidFill>
                  <a:prstClr val="black"/>
                </a:solidFill>
              </a:rPr>
              <a:t>d,p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  <a:r>
              <a:rPr lang="en-US" altLang="ko-KR" sz="1600" baseline="30000" dirty="0">
                <a:solidFill>
                  <a:prstClr val="black"/>
                </a:solidFill>
              </a:rPr>
              <a:t>27</a:t>
            </a:r>
            <a:r>
              <a:rPr lang="en-US" altLang="ko-KR" sz="1600" dirty="0">
                <a:solidFill>
                  <a:prstClr val="black"/>
                </a:solidFill>
              </a:rPr>
              <a:t>Al reaction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(for 68- and 127-keV resonance)</a:t>
            </a:r>
            <a:endParaRPr lang="en-US" altLang="ko-KR" sz="1600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FF8B98D7-FF19-4FC5-99BD-105E540BB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564" y="3715200"/>
            <a:ext cx="1678078" cy="258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">
            <a:extLst>
              <a:ext uri="{FF2B5EF4-FFF2-40B4-BE49-F238E27FC236}">
                <a16:creationId xmlns:a16="http://schemas.microsoft.com/office/drawing/2014/main" id="{BA483AF8-4535-4629-A36C-131A990D89A0}"/>
              </a:ext>
            </a:extLst>
          </p:cNvPr>
          <p:cNvSpPr/>
          <p:nvPr/>
        </p:nvSpPr>
        <p:spPr>
          <a:xfrm>
            <a:off x="791776" y="5194567"/>
            <a:ext cx="5705889" cy="1521955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baseline="30000" dirty="0">
                <a:solidFill>
                  <a:srgbClr val="0000FF"/>
                </a:solidFill>
              </a:rPr>
              <a:t>29</a:t>
            </a:r>
            <a:r>
              <a:rPr lang="en-US" altLang="ko-KR" sz="1600" b="1" dirty="0">
                <a:solidFill>
                  <a:srgbClr val="0000FF"/>
                </a:solidFill>
              </a:rPr>
              <a:t>P (</a:t>
            </a:r>
            <a:r>
              <a:rPr lang="en-US" altLang="ko-KR" sz="1600" b="1" i="1" dirty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>
                <a:solidFill>
                  <a:srgbClr val="0000FF"/>
                </a:solidFill>
              </a:rPr>
              <a:t>1/2</a:t>
            </a:r>
            <a:r>
              <a:rPr lang="en-US" altLang="ko-KR" sz="1600" b="1" dirty="0">
                <a:solidFill>
                  <a:srgbClr val="0000FF"/>
                </a:solidFill>
              </a:rPr>
              <a:t> = 4.142 s)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• </a:t>
            </a:r>
            <a:r>
              <a:rPr lang="en-US" altLang="ko-KR" sz="1600" dirty="0" err="1">
                <a:solidFill>
                  <a:prstClr val="black"/>
                </a:solidFill>
              </a:rPr>
              <a:t>KoBRA</a:t>
            </a:r>
            <a:r>
              <a:rPr lang="en-US" altLang="ko-KR" sz="1600" dirty="0">
                <a:solidFill>
                  <a:prstClr val="black"/>
                </a:solidFill>
              </a:rPr>
              <a:t>, production mode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• </a:t>
            </a:r>
            <a:r>
              <a:rPr lang="en-US" altLang="ko-KR" sz="1600" baseline="30000" dirty="0">
                <a:solidFill>
                  <a:prstClr val="black"/>
                </a:solidFill>
              </a:rPr>
              <a:t>40</a:t>
            </a:r>
            <a:r>
              <a:rPr lang="en-US" altLang="ko-KR" sz="1600" dirty="0">
                <a:solidFill>
                  <a:prstClr val="black"/>
                </a:solidFill>
              </a:rPr>
              <a:t>Ar primary beam on </a:t>
            </a:r>
            <a:r>
              <a:rPr lang="en-US" altLang="ko-KR" sz="1600" baseline="30000" dirty="0">
                <a:solidFill>
                  <a:prstClr val="black"/>
                </a:solidFill>
              </a:rPr>
              <a:t>9</a:t>
            </a:r>
            <a:r>
              <a:rPr lang="en-US" altLang="ko-KR" sz="1600" dirty="0">
                <a:solidFill>
                  <a:prstClr val="black"/>
                </a:solidFill>
              </a:rPr>
              <a:t>Be target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• </a:t>
            </a:r>
            <a:r>
              <a:rPr lang="en-US" altLang="ko-KR" sz="1600" baseline="30000" dirty="0">
                <a:solidFill>
                  <a:prstClr val="black"/>
                </a:solidFill>
              </a:rPr>
              <a:t>29</a:t>
            </a:r>
            <a:r>
              <a:rPr lang="en-US" altLang="ko-KR" sz="1600" dirty="0">
                <a:solidFill>
                  <a:prstClr val="black"/>
                </a:solidFill>
              </a:rPr>
              <a:t>P(</a:t>
            </a:r>
            <a:r>
              <a:rPr lang="en-US" altLang="ko-KR" sz="1600" i="1" dirty="0" err="1">
                <a:solidFill>
                  <a:prstClr val="black"/>
                </a:solidFill>
              </a:rPr>
              <a:t>d,p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  <a:r>
              <a:rPr lang="en-US" altLang="ko-KR" sz="1600" baseline="30000" dirty="0">
                <a:solidFill>
                  <a:prstClr val="black"/>
                </a:solidFill>
              </a:rPr>
              <a:t>30</a:t>
            </a:r>
            <a:r>
              <a:rPr lang="en-US" altLang="ko-KR" sz="1600" dirty="0">
                <a:solidFill>
                  <a:prstClr val="black"/>
                </a:solidFill>
              </a:rPr>
              <a:t>P measurement for the </a:t>
            </a:r>
            <a:r>
              <a:rPr lang="en-US" altLang="ko-KR" sz="1600" baseline="30000" dirty="0">
                <a:solidFill>
                  <a:prstClr val="black"/>
                </a:solidFill>
              </a:rPr>
              <a:t>26</a:t>
            </a:r>
            <a:r>
              <a:rPr lang="en-US" altLang="ko-KR" sz="1600" dirty="0">
                <a:solidFill>
                  <a:prstClr val="black"/>
                </a:solidFill>
              </a:rPr>
              <a:t>Al(</a:t>
            </a:r>
            <a:r>
              <a:rPr lang="en-US" altLang="ko-KR" sz="1600" i="1" dirty="0" err="1">
                <a:solidFill>
                  <a:prstClr val="black"/>
                </a:solidFill>
                <a:latin typeface="Symbol" panose="05050102010706020507" pitchFamily="18" charset="2"/>
              </a:rPr>
              <a:t>a</a:t>
            </a:r>
            <a:r>
              <a:rPr lang="en-US" altLang="ko-KR" sz="1600" i="1" dirty="0" err="1">
                <a:solidFill>
                  <a:prstClr val="black"/>
                </a:solidFill>
              </a:rPr>
              <a:t>,p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  <a:r>
              <a:rPr lang="en-US" altLang="ko-KR" sz="1600" baseline="30000" dirty="0">
                <a:solidFill>
                  <a:prstClr val="black"/>
                </a:solidFill>
              </a:rPr>
              <a:t>24</a:t>
            </a:r>
            <a:r>
              <a:rPr lang="en-US" altLang="ko-KR" sz="1600" dirty="0">
                <a:solidFill>
                  <a:prstClr val="black"/>
                </a:solidFill>
              </a:rPr>
              <a:t>Si reaction rate</a:t>
            </a:r>
            <a:endParaRPr lang="en-US" altLang="ko-KR" sz="1600" dirty="0"/>
          </a:p>
        </p:txBody>
      </p:sp>
      <p:pic>
        <p:nvPicPr>
          <p:cNvPr id="26" name="Picture 3" descr="D:\#### Down\11.jpg">
            <a:extLst>
              <a:ext uri="{FF2B5EF4-FFF2-40B4-BE49-F238E27FC236}">
                <a16:creationId xmlns:a16="http://schemas.microsoft.com/office/drawing/2014/main" id="{2EB3BB0D-3559-462B-8D3D-256CD81FA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152" y="656252"/>
            <a:ext cx="2009490" cy="189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961D97C8-9545-4D9E-A3FC-BCDA7FBC55A9}"/>
              </a:ext>
            </a:extLst>
          </p:cNvPr>
          <p:cNvSpPr/>
          <p:nvPr/>
        </p:nvSpPr>
        <p:spPr>
          <a:xfrm>
            <a:off x="5289961" y="661501"/>
            <a:ext cx="4758378" cy="1891287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baseline="30000" dirty="0">
                <a:solidFill>
                  <a:srgbClr val="0000FF"/>
                </a:solidFill>
              </a:rPr>
              <a:t>18</a:t>
            </a:r>
            <a:r>
              <a:rPr lang="en-US" altLang="ko-KR" sz="1600" b="1" dirty="0">
                <a:solidFill>
                  <a:srgbClr val="0000FF"/>
                </a:solidFill>
              </a:rPr>
              <a:t>F (</a:t>
            </a:r>
            <a:r>
              <a:rPr lang="en-US" altLang="ko-KR" sz="1600" b="1" i="1" dirty="0">
                <a:solidFill>
                  <a:srgbClr val="0000FF"/>
                </a:solidFill>
              </a:rPr>
              <a:t>t</a:t>
            </a:r>
            <a:r>
              <a:rPr lang="en-US" altLang="ko-KR" sz="1600" b="1" baseline="-25000" dirty="0">
                <a:solidFill>
                  <a:srgbClr val="0000FF"/>
                </a:solidFill>
              </a:rPr>
              <a:t>1/2</a:t>
            </a:r>
            <a:r>
              <a:rPr lang="en-US" altLang="ko-KR" sz="1600" b="1" dirty="0">
                <a:solidFill>
                  <a:srgbClr val="0000FF"/>
                </a:solidFill>
              </a:rPr>
              <a:t> = 109 min)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• high intensity </a:t>
            </a:r>
            <a:r>
              <a:rPr lang="en-US" altLang="ko-KR" sz="1600" dirty="0">
                <a:solidFill>
                  <a:prstClr val="black"/>
                </a:solidFill>
                <a:latin typeface="Symbol" panose="05050102010706020507" pitchFamily="18" charset="2"/>
              </a:rPr>
              <a:t>a</a:t>
            </a:r>
            <a:r>
              <a:rPr lang="en-US" altLang="ko-KR" sz="1600" dirty="0">
                <a:solidFill>
                  <a:prstClr val="black"/>
                </a:solidFill>
              </a:rPr>
              <a:t> beam from the cyclotron and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  HfO</a:t>
            </a:r>
            <a:r>
              <a:rPr lang="en-US" altLang="ko-KR" sz="1600" baseline="-25000" dirty="0">
                <a:solidFill>
                  <a:prstClr val="black"/>
                </a:solidFill>
              </a:rPr>
              <a:t>2</a:t>
            </a:r>
            <a:r>
              <a:rPr lang="en-US" altLang="ko-KR" sz="1600" dirty="0">
                <a:solidFill>
                  <a:prstClr val="black"/>
                </a:solidFill>
              </a:rPr>
              <a:t> ISOL target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• through the </a:t>
            </a:r>
            <a:r>
              <a:rPr lang="en-US" altLang="ko-KR" sz="1600" baseline="30000" dirty="0">
                <a:solidFill>
                  <a:prstClr val="black"/>
                </a:solidFill>
              </a:rPr>
              <a:t>16</a:t>
            </a:r>
            <a:r>
              <a:rPr lang="en-US" altLang="ko-KR" sz="1600" dirty="0">
                <a:solidFill>
                  <a:prstClr val="black"/>
                </a:solidFill>
              </a:rPr>
              <a:t>O(</a:t>
            </a:r>
            <a:r>
              <a:rPr lang="en-US" altLang="ko-KR" sz="1600" i="1" dirty="0" err="1">
                <a:solidFill>
                  <a:prstClr val="black"/>
                </a:solidFill>
                <a:latin typeface="Symbol" panose="05050102010706020507" pitchFamily="18" charset="2"/>
              </a:rPr>
              <a:t>a</a:t>
            </a:r>
            <a:r>
              <a:rPr lang="en-US" altLang="ko-KR" sz="1600" i="1" dirty="0" err="1">
                <a:solidFill>
                  <a:prstClr val="black"/>
                </a:solidFill>
              </a:rPr>
              <a:t>,pn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  <a:r>
              <a:rPr lang="en-US" altLang="ko-KR" sz="1600" baseline="30000" dirty="0">
                <a:solidFill>
                  <a:prstClr val="black"/>
                </a:solidFill>
              </a:rPr>
              <a:t>18</a:t>
            </a:r>
            <a:r>
              <a:rPr lang="en-US" altLang="ko-KR" sz="1600" dirty="0">
                <a:solidFill>
                  <a:prstClr val="black"/>
                </a:solidFill>
              </a:rPr>
              <a:t>F reaction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/>
                </a:solidFill>
              </a:rPr>
              <a:t>• </a:t>
            </a:r>
            <a:r>
              <a:rPr lang="en-US" altLang="ko-KR" sz="1600" baseline="30000" dirty="0">
                <a:solidFill>
                  <a:prstClr val="black"/>
                </a:solidFill>
              </a:rPr>
              <a:t>18</a:t>
            </a:r>
            <a:r>
              <a:rPr lang="en-US" altLang="ko-KR" sz="1600" dirty="0">
                <a:solidFill>
                  <a:prstClr val="black"/>
                </a:solidFill>
              </a:rPr>
              <a:t>F(</a:t>
            </a:r>
            <a:r>
              <a:rPr lang="en-US" altLang="ko-KR" sz="1600" i="1" dirty="0" err="1">
                <a:solidFill>
                  <a:prstClr val="black"/>
                </a:solidFill>
              </a:rPr>
              <a:t>p,</a:t>
            </a:r>
            <a:r>
              <a:rPr lang="en-US" altLang="ko-KR" sz="1600" i="1" dirty="0" err="1">
                <a:solidFill>
                  <a:prstClr val="black"/>
                </a:solidFill>
                <a:latin typeface="Symbol" panose="05050102010706020507" pitchFamily="18" charset="2"/>
              </a:rPr>
              <a:t>a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  <a:r>
              <a:rPr lang="en-US" altLang="ko-KR" sz="1600" baseline="30000" dirty="0">
                <a:solidFill>
                  <a:prstClr val="black"/>
                </a:solidFill>
              </a:rPr>
              <a:t>15</a:t>
            </a:r>
            <a:r>
              <a:rPr lang="en-US" altLang="ko-KR" sz="1600" dirty="0">
                <a:solidFill>
                  <a:prstClr val="black"/>
                </a:solidFill>
              </a:rPr>
              <a:t>O reaction (for the 330 keV resonance)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47540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8233" y="58662"/>
            <a:ext cx="6761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Anticipated early phase experiment: </a:t>
            </a:r>
            <a:r>
              <a:rPr lang="en-US" altLang="ko-KR" sz="2400" b="1" baseline="30000" dirty="0">
                <a:solidFill>
                  <a:srgbClr val="FFFF00"/>
                </a:solidFill>
              </a:rPr>
              <a:t>18</a:t>
            </a:r>
            <a:r>
              <a:rPr lang="en-US" altLang="ko-KR" sz="2400" b="1" dirty="0">
                <a:solidFill>
                  <a:srgbClr val="FFFF00"/>
                </a:solidFill>
              </a:rPr>
              <a:t>F + </a:t>
            </a:r>
            <a:r>
              <a:rPr lang="en-US" altLang="ko-KR" sz="2400" b="1" i="1" dirty="0">
                <a:solidFill>
                  <a:srgbClr val="FFFF00"/>
                </a:solidFill>
              </a:rPr>
              <a:t>p</a:t>
            </a:r>
            <a:endParaRPr lang="ko-KR" altLang="en-US" sz="1400" b="1" i="1" dirty="0">
              <a:solidFill>
                <a:srgbClr val="FFFF00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pic>
        <p:nvPicPr>
          <p:cNvPr id="29" name="Picture 7" descr="크기변환_integral">
            <a:extLst>
              <a:ext uri="{FF2B5EF4-FFF2-40B4-BE49-F238E27FC236}">
                <a16:creationId xmlns:a16="http://schemas.microsoft.com/office/drawing/2014/main" id="{33490F64-5C9E-428C-8BBD-D52AE9B1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6366" y="669651"/>
            <a:ext cx="2503419" cy="1877344"/>
          </a:xfrm>
          <a:prstGeom prst="rect">
            <a:avLst/>
          </a:prstGeom>
          <a:noFill/>
        </p:spPr>
      </p:pic>
      <p:graphicFrame>
        <p:nvGraphicFramePr>
          <p:cNvPr id="30" name="Object 3">
            <a:extLst>
              <a:ext uri="{FF2B5EF4-FFF2-40B4-BE49-F238E27FC236}">
                <a16:creationId xmlns:a16="http://schemas.microsoft.com/office/drawing/2014/main" id="{792208EE-8C15-46A7-B575-A1DFF98F2B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1155"/>
              </p:ext>
            </p:extLst>
          </p:nvPr>
        </p:nvGraphicFramePr>
        <p:xfrm>
          <a:off x="2498502" y="1643529"/>
          <a:ext cx="3172406" cy="1862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Drawing" r:id="rId6" imgW="3159000" imgH="1738080" progId="">
                  <p:embed/>
                </p:oleObj>
              </mc:Choice>
              <mc:Fallback>
                <p:oleObj name="Drawing" r:id="rId6" imgW="3159000" imgH="1738080" progId="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502" y="1643529"/>
                        <a:ext cx="3172406" cy="186202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B89728D-AB3C-459B-ADA8-FEAAA69DC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62626"/>
              </p:ext>
            </p:extLst>
          </p:nvPr>
        </p:nvGraphicFramePr>
        <p:xfrm>
          <a:off x="69312" y="4793343"/>
          <a:ext cx="6401187" cy="2000262"/>
        </p:xfrm>
        <a:graphic>
          <a:graphicData uri="http://schemas.openxmlformats.org/drawingml/2006/table">
            <a:tbl>
              <a:tblPr>
                <a:effectLst/>
                <a:tableStyleId>{2D5ABB26-0587-4C30-8999-92F81FD0307C}</a:tableStyleId>
              </a:tblPr>
              <a:tblGrid>
                <a:gridCol w="775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01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14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33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</a:rPr>
                        <a:t>Isotope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</a:rPr>
                        <a:t>Lifetime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</a:rPr>
                        <a:t>Decay process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  <a:latin typeface="Symbol" pitchFamily="18" charset="2"/>
                        </a:rPr>
                        <a:t>g</a:t>
                      </a:r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</a:rPr>
                        <a:t>-ray produced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FFFF00"/>
                          </a:solidFill>
                        </a:rPr>
                        <a:t>Nova type</a:t>
                      </a:r>
                      <a:endParaRPr lang="en-US" sz="1600" b="0" i="0" u="none" strike="noStrike" dirty="0">
                        <a:solidFill>
                          <a:srgbClr val="FFFF00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baseline="30000" dirty="0">
                          <a:solidFill>
                            <a:schemeClr val="bg1"/>
                          </a:solidFill>
                        </a:rPr>
                        <a:t>13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</a:rPr>
                        <a:t>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0.24h</a:t>
                      </a: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Symbol" pitchFamily="18" charset="2"/>
                        </a:rPr>
                        <a:t>b</a:t>
                      </a:r>
                      <a:r>
                        <a:rPr lang="en-US" altLang="ko-KR" sz="1600" b="0" i="0" u="none" strike="noStrike" baseline="30000" dirty="0">
                          <a:solidFill>
                            <a:schemeClr val="bg1"/>
                          </a:solidFill>
                          <a:latin typeface="맑은 고딕"/>
                        </a:rPr>
                        <a:t>+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-decay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511 </a:t>
                      </a:r>
                      <a:r>
                        <a:rPr lang="en-US" altLang="ko-KR" sz="1600" b="0" i="0" u="none" strike="noStrike" dirty="0" err="1">
                          <a:solidFill>
                            <a:schemeClr val="bg1"/>
                          </a:solidFill>
                          <a:latin typeface="맑은 고딕"/>
                        </a:rPr>
                        <a:t>keV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 + cont.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CO &amp; </a:t>
                      </a:r>
                      <a:r>
                        <a:rPr lang="en-US" altLang="ko-KR" sz="1600" b="0" i="0" u="none" strike="noStrike" dirty="0" err="1">
                          <a:solidFill>
                            <a:schemeClr val="bg1"/>
                          </a:solidFill>
                          <a:latin typeface="맑은 고딕"/>
                        </a:rPr>
                        <a:t>ONeMg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baseline="30000" dirty="0">
                          <a:solidFill>
                            <a:srgbClr val="FFFF00"/>
                          </a:solidFill>
                        </a:rPr>
                        <a:t>18</a:t>
                      </a:r>
                      <a:r>
                        <a:rPr lang="en-US" sz="1600" b="1" u="none" strike="noStrike" dirty="0">
                          <a:solidFill>
                            <a:srgbClr val="FFFF00"/>
                          </a:solidFill>
                        </a:rPr>
                        <a:t>F</a:t>
                      </a:r>
                      <a:endParaRPr lang="en-US" sz="1600" b="1" i="0" u="none" strike="noStrike" dirty="0">
                        <a:solidFill>
                          <a:srgbClr val="FFFF00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2h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Symbol" pitchFamily="18" charset="2"/>
                        </a:rPr>
                        <a:t>b</a:t>
                      </a:r>
                      <a:r>
                        <a:rPr lang="en-US" altLang="ko-KR" sz="1600" b="0" i="0" u="none" strike="noStrike" baseline="30000" dirty="0">
                          <a:solidFill>
                            <a:schemeClr val="bg1"/>
                          </a:solidFill>
                          <a:latin typeface="+mn-lt"/>
                        </a:rPr>
                        <a:t>+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-decay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511 </a:t>
                      </a:r>
                      <a:r>
                        <a:rPr lang="en-US" altLang="ko-KR" sz="1600" b="0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keV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+ cont.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CO &amp; </a:t>
                      </a:r>
                      <a:r>
                        <a:rPr lang="en-US" altLang="ko-KR" sz="1600" b="0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ONeMg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baseline="300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</a:rPr>
                        <a:t>Be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77d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e</a:t>
                      </a:r>
                      <a:r>
                        <a:rPr lang="en-US" altLang="ko-KR" sz="1600" b="0" i="0" u="none" strike="noStrike" baseline="30000" dirty="0">
                          <a:solidFill>
                            <a:schemeClr val="bg1"/>
                          </a:solidFill>
                          <a:latin typeface="맑은 고딕"/>
                        </a:rPr>
                        <a:t>-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-capture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478 </a:t>
                      </a:r>
                      <a:r>
                        <a:rPr lang="en-US" altLang="ko-KR" sz="1600" b="0" i="0" u="none" strike="noStrike" dirty="0" err="1">
                          <a:solidFill>
                            <a:schemeClr val="bg1"/>
                          </a:solidFill>
                          <a:latin typeface="맑은 고딕"/>
                        </a:rPr>
                        <a:t>keV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 line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CO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baseline="30000" dirty="0">
                          <a:solidFill>
                            <a:schemeClr val="bg1"/>
                          </a:solidFill>
                        </a:rPr>
                        <a:t>22</a:t>
                      </a:r>
                      <a:r>
                        <a:rPr lang="en-US" sz="1600" u="none" strike="noStrike" dirty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3.75y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Symbol" pitchFamily="18" charset="2"/>
                        </a:rPr>
                        <a:t>b</a:t>
                      </a:r>
                      <a:r>
                        <a:rPr lang="en-US" altLang="ko-KR" sz="1600" b="0" i="0" u="none" strike="noStrike" baseline="30000" dirty="0">
                          <a:solidFill>
                            <a:schemeClr val="bg1"/>
                          </a:solidFill>
                          <a:latin typeface="+mn-lt"/>
                        </a:rPr>
                        <a:t>+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-decay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1275 </a:t>
                      </a:r>
                      <a:r>
                        <a:rPr lang="en-US" altLang="ko-KR" sz="1600" b="0" i="0" u="none" strike="noStrike" dirty="0" err="1">
                          <a:solidFill>
                            <a:schemeClr val="bg1"/>
                          </a:solidFill>
                          <a:latin typeface="맑은 고딕"/>
                        </a:rPr>
                        <a:t>keV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 + 511 </a:t>
                      </a:r>
                      <a:r>
                        <a:rPr lang="en-US" altLang="ko-KR" sz="1600" b="0" i="0" u="none" strike="noStrike" dirty="0" err="1">
                          <a:solidFill>
                            <a:schemeClr val="bg1"/>
                          </a:solidFill>
                          <a:latin typeface="맑은 고딕"/>
                        </a:rPr>
                        <a:t>keV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 err="1">
                          <a:solidFill>
                            <a:schemeClr val="bg1"/>
                          </a:solidFill>
                          <a:latin typeface="맑은 고딕"/>
                        </a:rPr>
                        <a:t>ONeMg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baseline="30000" dirty="0">
                          <a:solidFill>
                            <a:srgbClr val="FFFF00"/>
                          </a:solidFill>
                        </a:rPr>
                        <a:t>26</a:t>
                      </a:r>
                      <a:r>
                        <a:rPr lang="en-US" sz="1600" b="1" u="none" strike="noStrike" dirty="0">
                          <a:solidFill>
                            <a:srgbClr val="FFFF00"/>
                          </a:solidFill>
                        </a:rPr>
                        <a:t>Al</a:t>
                      </a:r>
                      <a:endParaRPr lang="en-US" sz="1600" b="1" i="0" u="none" strike="noStrike" dirty="0">
                        <a:solidFill>
                          <a:srgbClr val="FFFF00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10</a:t>
                      </a:r>
                      <a:r>
                        <a:rPr lang="en-US" altLang="ko-KR" sz="1600" b="0" i="0" u="none" strike="noStrike" baseline="30000" dirty="0">
                          <a:solidFill>
                            <a:schemeClr val="bg1"/>
                          </a:solidFill>
                          <a:latin typeface="맑은 고딕"/>
                        </a:rPr>
                        <a:t>6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y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Symbol" pitchFamily="18" charset="2"/>
                        </a:rPr>
                        <a:t>b</a:t>
                      </a:r>
                      <a:r>
                        <a:rPr lang="en-US" altLang="ko-KR" sz="1600" b="0" i="0" u="none" strike="noStrike" baseline="30000" dirty="0">
                          <a:solidFill>
                            <a:schemeClr val="bg1"/>
                          </a:solidFill>
                          <a:latin typeface="+mn-lt"/>
                        </a:rPr>
                        <a:t>+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-decay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1809 </a:t>
                      </a:r>
                      <a:r>
                        <a:rPr lang="en-US" altLang="ko-KR" sz="1600" b="0" i="0" u="none" strike="noStrike" dirty="0" err="1">
                          <a:solidFill>
                            <a:schemeClr val="bg1"/>
                          </a:solidFill>
                          <a:latin typeface="맑은 고딕"/>
                        </a:rPr>
                        <a:t>keV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latin typeface="맑은 고딕"/>
                        </a:rPr>
                        <a:t> + 511 </a:t>
                      </a:r>
                      <a:r>
                        <a:rPr lang="en-US" altLang="ko-KR" sz="1600" b="0" i="0" u="none" strike="noStrike" dirty="0" err="1">
                          <a:solidFill>
                            <a:schemeClr val="bg1"/>
                          </a:solidFill>
                          <a:latin typeface="맑은 고딕"/>
                        </a:rPr>
                        <a:t>keV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맑은 고딕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ONeMg</a:t>
                      </a:r>
                      <a:endParaRPr lang="ko-KR" altLang="en-US" sz="1600" b="0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643" marR="8643" marT="8643" marB="0" anchor="ctr">
                    <a:solidFill>
                      <a:schemeClr val="tx1">
                        <a:lumMod val="95000"/>
                        <a:lumOff val="5000"/>
                        <a:alpha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671A570-A722-4758-8FB2-5EEC60F72877}"/>
              </a:ext>
            </a:extLst>
          </p:cNvPr>
          <p:cNvSpPr txBox="1"/>
          <p:nvPr/>
        </p:nvSpPr>
        <p:spPr>
          <a:xfrm>
            <a:off x="1013539" y="2544121"/>
            <a:ext cx="1369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INTEGRAL</a:t>
            </a:r>
          </a:p>
          <a:p>
            <a:pPr algn="ctr"/>
            <a:r>
              <a:rPr lang="en-US" altLang="ko-KR" dirty="0">
                <a:solidFill>
                  <a:prstClr val="white"/>
                </a:solidFill>
              </a:rPr>
              <a:t>(ESA, 2002)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70323F-1F1D-4895-9F34-0E510FF6F39F}"/>
              </a:ext>
            </a:extLst>
          </p:cNvPr>
          <p:cNvSpPr txBox="1"/>
          <p:nvPr/>
        </p:nvSpPr>
        <p:spPr>
          <a:xfrm>
            <a:off x="6263069" y="643456"/>
            <a:ext cx="5791009" cy="1768176"/>
          </a:xfrm>
          <a:prstGeom prst="rect">
            <a:avLst/>
          </a:prstGeom>
          <a:solidFill>
            <a:srgbClr val="000000">
              <a:alpha val="3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baseline="30000" dirty="0">
                <a:solidFill>
                  <a:srgbClr val="FFFF00"/>
                </a:solidFill>
              </a:rPr>
              <a:t>18</a:t>
            </a:r>
            <a:r>
              <a:rPr lang="en-US" altLang="ko-KR" sz="1600" b="1" dirty="0">
                <a:solidFill>
                  <a:srgbClr val="FFFF00"/>
                </a:solidFill>
              </a:rPr>
              <a:t>F(</a:t>
            </a:r>
            <a:r>
              <a:rPr lang="en-US" altLang="ko-KR" sz="1600" b="1" i="1" dirty="0" err="1">
                <a:solidFill>
                  <a:srgbClr val="FFFF00"/>
                </a:solidFill>
              </a:rPr>
              <a:t>p,</a:t>
            </a:r>
            <a:r>
              <a:rPr lang="en-US" altLang="ko-KR" sz="1600" b="1" i="1" dirty="0" err="1">
                <a:solidFill>
                  <a:srgbClr val="FFFF00"/>
                </a:solidFill>
                <a:latin typeface="Symbol" pitchFamily="18" charset="2"/>
              </a:rPr>
              <a:t>a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r>
              <a:rPr lang="en-US" altLang="ko-KR" sz="1600" b="1" baseline="30000" dirty="0">
                <a:solidFill>
                  <a:srgbClr val="FFFF00"/>
                </a:solidFill>
              </a:rPr>
              <a:t>15</a:t>
            </a:r>
            <a:r>
              <a:rPr lang="en-US" altLang="ko-KR" sz="1600" b="1" dirty="0">
                <a:solidFill>
                  <a:srgbClr val="FFFF00"/>
                </a:solidFill>
              </a:rPr>
              <a:t>O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</a:rPr>
              <a:t>• direct measurements: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</a:rPr>
              <a:t>  </a:t>
            </a:r>
            <a:r>
              <a:rPr lang="en-US" altLang="ko-KR" sz="1600" dirty="0" err="1">
                <a:solidFill>
                  <a:prstClr val="white"/>
                </a:solidFill>
              </a:rPr>
              <a:t>Bardayan</a:t>
            </a:r>
            <a:r>
              <a:rPr lang="en-US" altLang="ko-KR" sz="1600" dirty="0">
                <a:solidFill>
                  <a:prstClr val="white"/>
                </a:solidFill>
              </a:rPr>
              <a:t> (2002), </a:t>
            </a:r>
            <a:r>
              <a:rPr lang="en-US" altLang="ko-KR" sz="1600" dirty="0" err="1">
                <a:solidFill>
                  <a:prstClr val="white"/>
                </a:solidFill>
              </a:rPr>
              <a:t>Chae</a:t>
            </a:r>
            <a:r>
              <a:rPr lang="en-US" altLang="ko-KR" sz="1600" dirty="0">
                <a:solidFill>
                  <a:prstClr val="white"/>
                </a:solidFill>
              </a:rPr>
              <a:t> (2006), </a:t>
            </a:r>
            <a:r>
              <a:rPr lang="en-US" altLang="ko-KR" sz="1600" dirty="0" err="1">
                <a:solidFill>
                  <a:prstClr val="white"/>
                </a:solidFill>
              </a:rPr>
              <a:t>Sereville</a:t>
            </a:r>
            <a:r>
              <a:rPr lang="en-US" altLang="ko-KR" sz="1600" dirty="0">
                <a:solidFill>
                  <a:prstClr val="white"/>
                </a:solidFill>
              </a:rPr>
              <a:t> (2009), Beer (2011)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</a:rPr>
              <a:t>• many indirect measurements</a:t>
            </a:r>
          </a:p>
          <a:p>
            <a:pPr>
              <a:lnSpc>
                <a:spcPct val="150000"/>
              </a:lnSpc>
            </a:pPr>
            <a:r>
              <a:rPr lang="en-US" altLang="ko-KR" sz="1600" b="1" baseline="30000" dirty="0">
                <a:solidFill>
                  <a:srgbClr val="FFFF00"/>
                </a:solidFill>
              </a:rPr>
              <a:t>18</a:t>
            </a:r>
            <a:r>
              <a:rPr lang="en-US" altLang="ko-KR" sz="1600" b="1" dirty="0">
                <a:solidFill>
                  <a:srgbClr val="FFFF00"/>
                </a:solidFill>
              </a:rPr>
              <a:t>F(</a:t>
            </a:r>
            <a:r>
              <a:rPr lang="en-US" altLang="ko-KR" sz="1600" b="1" i="1" dirty="0" err="1">
                <a:solidFill>
                  <a:srgbClr val="FFFF00"/>
                </a:solidFill>
              </a:rPr>
              <a:t>p,</a:t>
            </a:r>
            <a:r>
              <a:rPr lang="en-US" altLang="ko-KR" sz="1600" b="1" i="1" dirty="0" err="1">
                <a:solidFill>
                  <a:srgbClr val="FFFF00"/>
                </a:solidFill>
                <a:latin typeface="Symbol" pitchFamily="18" charset="2"/>
              </a:rPr>
              <a:t>g</a:t>
            </a:r>
            <a:r>
              <a:rPr lang="en-US" altLang="ko-KR" sz="1600" b="1" dirty="0">
                <a:solidFill>
                  <a:srgbClr val="FFFF00"/>
                </a:solidFill>
              </a:rPr>
              <a:t>)</a:t>
            </a:r>
            <a:r>
              <a:rPr lang="en-US" altLang="ko-KR" sz="1600" b="1" baseline="30000" dirty="0">
                <a:solidFill>
                  <a:srgbClr val="FFFF00"/>
                </a:solidFill>
              </a:rPr>
              <a:t>19</a:t>
            </a:r>
            <a:r>
              <a:rPr lang="en-US" altLang="ko-KR" sz="1600" b="1" dirty="0">
                <a:solidFill>
                  <a:srgbClr val="FFFF00"/>
                </a:solidFill>
              </a:rPr>
              <a:t>Ne</a:t>
            </a:r>
            <a:r>
              <a:rPr lang="en-US" altLang="ko-KR" sz="1600" dirty="0">
                <a:solidFill>
                  <a:prstClr val="white"/>
                </a:solidFill>
              </a:rPr>
              <a:t>: measured only one time by Akers (2013)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FE42C2-EDFF-4CF3-A95B-4DFA5D459FB3}"/>
              </a:ext>
            </a:extLst>
          </p:cNvPr>
          <p:cNvGrpSpPr/>
          <p:nvPr/>
        </p:nvGrpSpPr>
        <p:grpSpPr>
          <a:xfrm>
            <a:off x="6791106" y="2517973"/>
            <a:ext cx="2729296" cy="2006469"/>
            <a:chOff x="9324782" y="2473196"/>
            <a:chExt cx="2729296" cy="2006469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58A1E16-329D-4851-9991-F50C3E25F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782" y="2473196"/>
              <a:ext cx="2729296" cy="20064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605381-3582-42EB-BC70-70E151176BB0}"/>
                </a:ext>
              </a:extLst>
            </p:cNvPr>
            <p:cNvSpPr txBox="1"/>
            <p:nvPr/>
          </p:nvSpPr>
          <p:spPr>
            <a:xfrm>
              <a:off x="9963852" y="3907065"/>
              <a:ext cx="1996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Bardayan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b="1" i="1" dirty="0">
                  <a:solidFill>
                    <a:srgbClr val="FF0000"/>
                  </a:solidFill>
                </a:rPr>
                <a:t>et al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. (2002)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그룹 10">
            <a:extLst>
              <a:ext uri="{FF2B5EF4-FFF2-40B4-BE49-F238E27FC236}">
                <a16:creationId xmlns:a16="http://schemas.microsoft.com/office/drawing/2014/main" id="{491F1AD9-52E4-4557-A1D8-90346A099659}"/>
              </a:ext>
            </a:extLst>
          </p:cNvPr>
          <p:cNvGrpSpPr/>
          <p:nvPr/>
        </p:nvGrpSpPr>
        <p:grpSpPr>
          <a:xfrm>
            <a:off x="9608911" y="2518701"/>
            <a:ext cx="2551072" cy="2026146"/>
            <a:chOff x="3905813" y="2107106"/>
            <a:chExt cx="2551072" cy="2026146"/>
          </a:xfrm>
        </p:grpSpPr>
        <p:pic>
          <p:nvPicPr>
            <p:cNvPr id="50" name="Picture 15">
              <a:extLst>
                <a:ext uri="{FF2B5EF4-FFF2-40B4-BE49-F238E27FC236}">
                  <a16:creationId xmlns:a16="http://schemas.microsoft.com/office/drawing/2014/main" id="{6E355A5B-2BB7-476C-9C97-700D59D6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05813" y="2107106"/>
              <a:ext cx="2525892" cy="20261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F2E8D65-E131-4FC2-BBF6-1835F83163DF}"/>
                </a:ext>
              </a:extLst>
            </p:cNvPr>
            <p:cNvSpPr txBox="1"/>
            <p:nvPr/>
          </p:nvSpPr>
          <p:spPr>
            <a:xfrm>
              <a:off x="4755778" y="3540974"/>
              <a:ext cx="1701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FF0000"/>
                  </a:solidFill>
                </a:rPr>
                <a:t>Chae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b="1" i="1" dirty="0">
                  <a:solidFill>
                    <a:srgbClr val="FF0000"/>
                  </a:solidFill>
                </a:rPr>
                <a:t>et al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. (2006)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그룹 13">
            <a:extLst>
              <a:ext uri="{FF2B5EF4-FFF2-40B4-BE49-F238E27FC236}">
                <a16:creationId xmlns:a16="http://schemas.microsoft.com/office/drawing/2014/main" id="{BB0CCA41-BA6E-454D-8A84-B5342FBBEF8B}"/>
              </a:ext>
            </a:extLst>
          </p:cNvPr>
          <p:cNvGrpSpPr/>
          <p:nvPr/>
        </p:nvGrpSpPr>
        <p:grpSpPr>
          <a:xfrm>
            <a:off x="6791106" y="4593751"/>
            <a:ext cx="2738841" cy="2095839"/>
            <a:chOff x="4832258" y="2599253"/>
            <a:chExt cx="2310642" cy="1768169"/>
          </a:xfrm>
        </p:grpSpPr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29853F9E-6723-4BF7-BDEE-83471748E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2258" y="2599253"/>
              <a:ext cx="2310642" cy="17681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15ECAE6-E3B8-49FF-83BC-DD60FF435BD6}"/>
                </a:ext>
              </a:extLst>
            </p:cNvPr>
            <p:cNvSpPr txBox="1"/>
            <p:nvPr/>
          </p:nvSpPr>
          <p:spPr>
            <a:xfrm>
              <a:off x="5765025" y="2623010"/>
              <a:ext cx="1369822" cy="259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</a:rPr>
                <a:t>Beer </a:t>
              </a:r>
              <a:r>
                <a:rPr lang="en-US" altLang="ko-KR" sz="1400" b="1" i="1" dirty="0">
                  <a:solidFill>
                    <a:srgbClr val="FF0000"/>
                  </a:solidFill>
                </a:rPr>
                <a:t>et al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. (2011)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2">
            <a:extLst>
              <a:ext uri="{FF2B5EF4-FFF2-40B4-BE49-F238E27FC236}">
                <a16:creationId xmlns:a16="http://schemas.microsoft.com/office/drawing/2014/main" id="{CF5DDF38-6918-44D4-827C-19919ABD3284}"/>
              </a:ext>
            </a:extLst>
          </p:cNvPr>
          <p:cNvSpPr/>
          <p:nvPr/>
        </p:nvSpPr>
        <p:spPr>
          <a:xfrm>
            <a:off x="9793294" y="4748605"/>
            <a:ext cx="2034450" cy="1152688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FF00"/>
                </a:solidFill>
              </a:rPr>
              <a:t>330 keV</a:t>
            </a:r>
            <a:r>
              <a:rPr lang="ko-KR" altLang="en-US" sz="1600" b="1" dirty="0">
                <a:solidFill>
                  <a:srgbClr val="FFFF00"/>
                </a:solidFill>
              </a:rPr>
              <a:t> </a:t>
            </a:r>
            <a:r>
              <a:rPr lang="en-US" altLang="ko-KR" sz="1600" b="1" dirty="0">
                <a:solidFill>
                  <a:srgbClr val="FFFF00"/>
                </a:solidFill>
              </a:rPr>
              <a:t>resonance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FF00"/>
                </a:solidFill>
              </a:rPr>
              <a:t>In the </a:t>
            </a:r>
            <a:r>
              <a:rPr lang="en-US" altLang="ko-KR" sz="1600" b="1" baseline="30000" dirty="0">
                <a:solidFill>
                  <a:srgbClr val="FFFF00"/>
                </a:solidFill>
              </a:rPr>
              <a:t>18</a:t>
            </a:r>
            <a:r>
              <a:rPr lang="en-US" altLang="ko-KR" sz="1600" b="1" dirty="0">
                <a:solidFill>
                  <a:srgbClr val="FFFF00"/>
                </a:solidFill>
              </a:rPr>
              <a:t>F + </a:t>
            </a:r>
            <a:r>
              <a:rPr lang="en-US" altLang="ko-KR" sz="1600" b="1" i="1" dirty="0">
                <a:solidFill>
                  <a:srgbClr val="FFFF00"/>
                </a:solidFill>
              </a:rPr>
              <a:t>p</a:t>
            </a:r>
            <a:r>
              <a:rPr lang="en-US" altLang="ko-KR" sz="1600" b="1" dirty="0">
                <a:solidFill>
                  <a:srgbClr val="FFFF00"/>
                </a:solidFill>
              </a:rPr>
              <a:t> system (</a:t>
            </a:r>
            <a:r>
              <a:rPr lang="en-US" altLang="ko-KR" sz="1600" b="1" baseline="30000" dirty="0">
                <a:solidFill>
                  <a:srgbClr val="FFFF00"/>
                </a:solidFill>
              </a:rPr>
              <a:t>19</a:t>
            </a:r>
            <a:r>
              <a:rPr lang="en-US" altLang="ko-KR" sz="1600" b="1" dirty="0">
                <a:solidFill>
                  <a:srgbClr val="FFFF00"/>
                </a:solidFill>
              </a:rPr>
              <a:t>Ne)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9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8233" y="58662"/>
            <a:ext cx="7612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Anticipated early phase experiment: </a:t>
            </a:r>
            <a:r>
              <a:rPr lang="en-US" altLang="ko-KR" sz="2400" b="1" baseline="30000" dirty="0">
                <a:solidFill>
                  <a:srgbClr val="FFFF00"/>
                </a:solidFill>
              </a:rPr>
              <a:t>26</a:t>
            </a:r>
            <a:r>
              <a:rPr lang="en-US" altLang="ko-KR" sz="2400" b="1" dirty="0">
                <a:solidFill>
                  <a:srgbClr val="FFFF00"/>
                </a:solidFill>
              </a:rPr>
              <a:t>Al(</a:t>
            </a:r>
            <a:r>
              <a:rPr lang="en-US" altLang="ko-KR" sz="2400" b="1" i="1" dirty="0" err="1">
                <a:solidFill>
                  <a:srgbClr val="FFFF00"/>
                </a:solidFill>
              </a:rPr>
              <a:t>d,p</a:t>
            </a:r>
            <a:r>
              <a:rPr lang="en-US" altLang="ko-KR" sz="2400" b="1" dirty="0">
                <a:solidFill>
                  <a:srgbClr val="FFFF00"/>
                </a:solidFill>
              </a:rPr>
              <a:t>)</a:t>
            </a:r>
            <a:r>
              <a:rPr lang="en-US" altLang="ko-KR" sz="2400" b="1" baseline="30000" dirty="0">
                <a:solidFill>
                  <a:srgbClr val="FFFF00"/>
                </a:solidFill>
              </a:rPr>
              <a:t>27</a:t>
            </a:r>
            <a:r>
              <a:rPr lang="en-US" altLang="ko-KR" sz="2400" b="1" dirty="0">
                <a:solidFill>
                  <a:srgbClr val="FFFF00"/>
                </a:solidFill>
              </a:rPr>
              <a:t>Al</a:t>
            </a:r>
            <a:endParaRPr lang="ko-KR" altLang="en-US" sz="1400" b="1" dirty="0">
              <a:solidFill>
                <a:srgbClr val="FFFF00"/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EA06B8D7-373A-4A7A-808F-B8305867F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231" y="643456"/>
            <a:ext cx="4754562" cy="1644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ADE8661-58FA-4DDE-BF4C-39E51B0A0D2A}"/>
              </a:ext>
            </a:extLst>
          </p:cNvPr>
          <p:cNvSpPr/>
          <p:nvPr/>
        </p:nvSpPr>
        <p:spPr>
          <a:xfrm>
            <a:off x="3474381" y="5059797"/>
            <a:ext cx="1507051" cy="494494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FF00"/>
                </a:solidFill>
              </a:rPr>
              <a:t>1.809 MeV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8" name="Picture 3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853" y="3984098"/>
            <a:ext cx="1982643" cy="1858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>
                    <a:alpha val="28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EADE8661-58FA-4DDE-BF4C-39E51B0A0D2A}"/>
              </a:ext>
            </a:extLst>
          </p:cNvPr>
          <p:cNvSpPr/>
          <p:nvPr/>
        </p:nvSpPr>
        <p:spPr>
          <a:xfrm>
            <a:off x="5519057" y="5842337"/>
            <a:ext cx="3156858" cy="92333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aseline="30000" dirty="0" smtClean="0">
                <a:solidFill>
                  <a:srgbClr val="FFFF00"/>
                </a:solidFill>
              </a:rPr>
              <a:t>26</a:t>
            </a:r>
            <a:r>
              <a:rPr lang="en-US" altLang="ko-KR" dirty="0" smtClean="0">
                <a:solidFill>
                  <a:srgbClr val="FFFF00"/>
                </a:solidFill>
              </a:rPr>
              <a:t>Al(</a:t>
            </a:r>
            <a:r>
              <a:rPr lang="en-US" altLang="ko-KR" i="1" dirty="0" err="1" smtClean="0">
                <a:solidFill>
                  <a:srgbClr val="FFFF00"/>
                </a:solidFill>
              </a:rPr>
              <a:t>p,</a:t>
            </a:r>
            <a:r>
              <a:rPr lang="en-US" altLang="ko-KR" i="1" dirty="0" err="1" smtClean="0">
                <a:solidFill>
                  <a:srgbClr val="FFFF00"/>
                </a:solidFill>
                <a:latin typeface="Symbol" panose="05050102010706020507" pitchFamily="18" charset="2"/>
              </a:rPr>
              <a:t>g</a:t>
            </a:r>
            <a:r>
              <a:rPr lang="en-US" altLang="ko-KR" dirty="0" smtClean="0">
                <a:solidFill>
                  <a:srgbClr val="FFFF00"/>
                </a:solidFill>
              </a:rPr>
              <a:t>)</a:t>
            </a:r>
            <a:r>
              <a:rPr lang="en-US" altLang="ko-KR" baseline="30000" dirty="0" smtClean="0">
                <a:solidFill>
                  <a:srgbClr val="FFFF00"/>
                </a:solidFill>
              </a:rPr>
              <a:t>27</a:t>
            </a:r>
            <a:r>
              <a:rPr lang="en-US" altLang="ko-KR" dirty="0" smtClean="0">
                <a:solidFill>
                  <a:srgbClr val="FFFF00"/>
                </a:solidFill>
              </a:rPr>
              <a:t>Si reaction through 68- and 127-keV resonance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8233" y="58662"/>
            <a:ext cx="7830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Anticipated early phase experiment: RIB production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9" y="3311897"/>
            <a:ext cx="3657974" cy="30215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444" y="3213438"/>
            <a:ext cx="3743565" cy="313237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59487" y="778488"/>
            <a:ext cx="117900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 beam production via quasi-projectile-like fragmentation from </a:t>
            </a:r>
            <a:r>
              <a:rPr lang="en-US" altLang="ko-KR" sz="1600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or </a:t>
            </a:r>
            <a:r>
              <a:rPr lang="en-US" altLang="ko-KR" sz="1600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 in the energy range of 20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– 30 MeV/u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a light mass target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8233" y="1349793"/>
            <a:ext cx="119164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consider a measurement of the production cross section using commissioning beams, such as </a:t>
            </a:r>
            <a:r>
              <a:rPr lang="en-US" altLang="ko-KR" sz="16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and </a:t>
            </a:r>
            <a:r>
              <a:rPr lang="en-US" altLang="ko-KR" sz="16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Ar, delivered from SCL3 with a </a:t>
            </a:r>
            <a:r>
              <a:rPr lang="en-US" altLang="ko-KR" sz="16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or </a:t>
            </a:r>
            <a:r>
              <a:rPr lang="en-US" altLang="ko-KR" sz="16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 production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target,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early part of 2021 due to the lack of production cross section data in the energy range of 20 - 30 MeV/u. 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We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believe that such experiment can give us not only the commissioning results but also the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some guide lines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of available RI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beams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for the future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experiments.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2393" y="2858947"/>
            <a:ext cx="2907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 beam intensity for 100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pnA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beam with 0.3 mm-thick </a:t>
            </a:r>
            <a:r>
              <a:rPr lang="en-US" altLang="ko-K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 target 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159972" y="2887303"/>
            <a:ext cx="29079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 beam intensity for 100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pnA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 beam with 0.3 mm-thick </a:t>
            </a:r>
            <a:r>
              <a:rPr lang="en-US" altLang="ko-KR" sz="12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 target 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1610000" y="3511952"/>
            <a:ext cx="15231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section: EPAX2</a:t>
            </a:r>
            <a:endParaRPr lang="ko-KR" altLang="en-US" sz="1100" dirty="0"/>
          </a:p>
        </p:txBody>
      </p:sp>
      <p:sp>
        <p:nvSpPr>
          <p:cNvPr id="13" name="직사각형 12"/>
          <p:cNvSpPr/>
          <p:nvPr/>
        </p:nvSpPr>
        <p:spPr>
          <a:xfrm>
            <a:off x="5216176" y="3436418"/>
            <a:ext cx="15231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section: EPAX2</a:t>
            </a:r>
            <a:endParaRPr lang="ko-KR" altLang="en-US" sz="1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349" y="4182897"/>
            <a:ext cx="2880000" cy="15733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062" y="2532122"/>
            <a:ext cx="2880000" cy="156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61447" y="3351733"/>
            <a:ext cx="151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KoBRA LISE</a:t>
            </a:r>
            <a:r>
              <a:rPr lang="en-US" altLang="ko-KR" sz="1600" baseline="30000" dirty="0">
                <a:solidFill>
                  <a:schemeClr val="bg1"/>
                </a:solidFill>
              </a:rPr>
              <a:t>++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292373" y="4218525"/>
            <a:ext cx="739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LISE</a:t>
            </a:r>
            <a:r>
              <a:rPr lang="en-US" altLang="ko-KR" sz="1400" baseline="30000" dirty="0"/>
              <a:t>++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8944290" y="4922877"/>
            <a:ext cx="305693" cy="338243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309413" y="5196223"/>
            <a:ext cx="1269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primary beam</a:t>
            </a:r>
            <a:endParaRPr lang="ko-KR" altLang="en-US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9920864" y="4615100"/>
            <a:ext cx="12697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Beam dump</a:t>
            </a:r>
            <a:endParaRPr lang="ko-KR" altLang="en-US" sz="14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10439532" y="4927287"/>
            <a:ext cx="113138" cy="446841"/>
          </a:xfrm>
          <a:prstGeom prst="straightConnector1">
            <a:avLst/>
          </a:prstGeom>
          <a:ln w="190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439653" y="5807485"/>
            <a:ext cx="46761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distributed LISE</a:t>
            </a:r>
            <a:r>
              <a:rPr lang="en-US" altLang="ko-KR" sz="14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file to domestic users. LISE</a:t>
            </a:r>
            <a:r>
              <a:rPr lang="en-US" altLang="ko-KR" sz="14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++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useful to easily understand spectrometer tuning for beginners and to presume the intensity of secondary beam.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067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50" y="654679"/>
            <a:ext cx="8557977" cy="444269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18233" y="58662"/>
            <a:ext cx="4673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Future Plan (under discussion)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sp>
        <p:nvSpPr>
          <p:cNvPr id="44" name="오른쪽 화살표 36">
            <a:extLst>
              <a:ext uri="{FF2B5EF4-FFF2-40B4-BE49-F238E27FC236}">
                <a16:creationId xmlns:a16="http://schemas.microsoft.com/office/drawing/2014/main" id="{2B9EE08B-E5B4-4090-9F15-EF5D2B8B2CDC}"/>
              </a:ext>
            </a:extLst>
          </p:cNvPr>
          <p:cNvSpPr/>
          <p:nvPr/>
        </p:nvSpPr>
        <p:spPr>
          <a:xfrm rot="16200000">
            <a:off x="11324873" y="5197260"/>
            <a:ext cx="334091" cy="15762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37">
            <a:extLst>
              <a:ext uri="{FF2B5EF4-FFF2-40B4-BE49-F238E27FC236}">
                <a16:creationId xmlns:a16="http://schemas.microsoft.com/office/drawing/2014/main" id="{36CAA914-3878-49E6-87E0-9A181B3E52F2}"/>
              </a:ext>
            </a:extLst>
          </p:cNvPr>
          <p:cNvSpPr/>
          <p:nvPr/>
        </p:nvSpPr>
        <p:spPr>
          <a:xfrm>
            <a:off x="10740254" y="5494824"/>
            <a:ext cx="1520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RIBs from ISOL 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직사각형 12">
            <a:extLst>
              <a:ext uri="{FF2B5EF4-FFF2-40B4-BE49-F238E27FC236}">
                <a16:creationId xmlns:a16="http://schemas.microsoft.com/office/drawing/2014/main" id="{12D97B5A-35FD-4E30-AA95-84293CB2E643}"/>
              </a:ext>
            </a:extLst>
          </p:cNvPr>
          <p:cNvSpPr/>
          <p:nvPr/>
        </p:nvSpPr>
        <p:spPr>
          <a:xfrm>
            <a:off x="8381004" y="4051016"/>
            <a:ext cx="29144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HPGe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Detector &amp; </a:t>
            </a:r>
            <a:r>
              <a:rPr lang="en-US" altLang="ko-KR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Gas jet target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BA5D96-48A7-498A-BAD9-53B096310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33" y="688453"/>
            <a:ext cx="3381985" cy="1355375"/>
          </a:xfrm>
          <a:prstGeom prst="rect">
            <a:avLst/>
          </a:prstGeom>
        </p:spPr>
      </p:pic>
      <p:cxnSp>
        <p:nvCxnSpPr>
          <p:cNvPr id="51" name="직선 연결선 46">
            <a:extLst>
              <a:ext uri="{FF2B5EF4-FFF2-40B4-BE49-F238E27FC236}">
                <a16:creationId xmlns:a16="http://schemas.microsoft.com/office/drawing/2014/main" id="{4342EB12-D51F-440F-8D6D-F755E5C97914}"/>
              </a:ext>
            </a:extLst>
          </p:cNvPr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9434301" y="6578345"/>
            <a:ext cx="275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4</a:t>
            </a:r>
            <a:r>
              <a:rPr lang="en-US" altLang="ko-KR" sz="1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th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 RISP SPAC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1- 2 April 2019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직사각형 18">
            <a:extLst>
              <a:ext uri="{FF2B5EF4-FFF2-40B4-BE49-F238E27FC236}">
                <a16:creationId xmlns:a16="http://schemas.microsoft.com/office/drawing/2014/main" id="{5D664B51-DE08-41F1-A97E-3B0D35103667}"/>
              </a:ext>
            </a:extLst>
          </p:cNvPr>
          <p:cNvSpPr/>
          <p:nvPr/>
        </p:nvSpPr>
        <p:spPr>
          <a:xfrm>
            <a:off x="18961" y="2181703"/>
            <a:ext cx="4871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section measurements for </a:t>
            </a: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Radiative capture reactions (</a:t>
            </a:r>
            <a:r>
              <a:rPr lang="en-US" altLang="ko-K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p,</a:t>
            </a:r>
            <a:r>
              <a:rPr lang="en-US" altLang="ko-K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ymbol" panose="05050102010706020507" pitchFamily="18" charset="2"/>
              </a:rPr>
              <a:t>g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&amp; (</a:t>
            </a:r>
            <a:r>
              <a:rPr lang="en-US" altLang="ko-K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ymbol" panose="05050102010706020507" pitchFamily="18" charset="2"/>
              </a:rPr>
              <a:t>a,g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at A &gt; ~30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직사각형 12">
            <a:extLst>
              <a:ext uri="{FF2B5EF4-FFF2-40B4-BE49-F238E27FC236}">
                <a16:creationId xmlns:a16="http://schemas.microsoft.com/office/drawing/2014/main" id="{888F9D68-3897-44C4-98A8-85D07AE78A50}"/>
              </a:ext>
            </a:extLst>
          </p:cNvPr>
          <p:cNvSpPr/>
          <p:nvPr/>
        </p:nvSpPr>
        <p:spPr>
          <a:xfrm>
            <a:off x="5121206" y="1560286"/>
            <a:ext cx="1091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Wien filter</a:t>
            </a:r>
          </a:p>
        </p:txBody>
      </p:sp>
      <p:sp>
        <p:nvSpPr>
          <p:cNvPr id="54" name="직사각형 12">
            <a:extLst>
              <a:ext uri="{FF2B5EF4-FFF2-40B4-BE49-F238E27FC236}">
                <a16:creationId xmlns:a16="http://schemas.microsoft.com/office/drawing/2014/main" id="{510A2540-80EF-47CC-9E90-01A510803C01}"/>
              </a:ext>
            </a:extLst>
          </p:cNvPr>
          <p:cNvSpPr/>
          <p:nvPr/>
        </p:nvSpPr>
        <p:spPr>
          <a:xfrm>
            <a:off x="1909236" y="1560286"/>
            <a:ext cx="1091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cs typeface="Times New Roman" panose="02020603050405020304" pitchFamily="18" charset="0"/>
              </a:rPr>
              <a:t>Wien filter</a:t>
            </a:r>
          </a:p>
        </p:txBody>
      </p:sp>
      <p:sp>
        <p:nvSpPr>
          <p:cNvPr id="55" name="직사각형 18">
            <a:extLst>
              <a:ext uri="{FF2B5EF4-FFF2-40B4-BE49-F238E27FC236}">
                <a16:creationId xmlns:a16="http://schemas.microsoft.com/office/drawing/2014/main" id="{17FD432B-66A7-43FD-9052-CAC7E0A53EDE}"/>
              </a:ext>
            </a:extLst>
          </p:cNvPr>
          <p:cNvSpPr/>
          <p:nvPr/>
        </p:nvSpPr>
        <p:spPr>
          <a:xfrm>
            <a:off x="5364995" y="2746630"/>
            <a:ext cx="4871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Cross section measurements for </a:t>
            </a:r>
          </a:p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Radiative capture reactions (</a:t>
            </a:r>
            <a:r>
              <a:rPr lang="en-US" altLang="ko-K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p,</a:t>
            </a:r>
            <a:r>
              <a:rPr lang="en-US" altLang="ko-K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ymbol" panose="05050102010706020507" pitchFamily="18" charset="2"/>
              </a:rPr>
              <a:t>g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&amp; (</a:t>
            </a:r>
            <a:r>
              <a:rPr lang="en-US" altLang="ko-KR" sz="14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ymbol" panose="05050102010706020507" pitchFamily="18" charset="2"/>
              </a:rPr>
              <a:t>a,g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at A &lt; ~30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1E3FBCD-0563-4D13-93CA-BE6C7106D179}"/>
              </a:ext>
            </a:extLst>
          </p:cNvPr>
          <p:cNvGrpSpPr/>
          <p:nvPr/>
        </p:nvGrpSpPr>
        <p:grpSpPr>
          <a:xfrm>
            <a:off x="538666" y="2869159"/>
            <a:ext cx="3200001" cy="2178988"/>
            <a:chOff x="529831" y="4314496"/>
            <a:chExt cx="3200001" cy="2178988"/>
          </a:xfrm>
        </p:grpSpPr>
        <p:pic>
          <p:nvPicPr>
            <p:cNvPr id="57" name="Picture 56" descr="D:\#### Down\크기변환_20131212_164422.jpg">
              <a:extLst>
                <a:ext uri="{FF2B5EF4-FFF2-40B4-BE49-F238E27FC236}">
                  <a16:creationId xmlns:a16="http://schemas.microsoft.com/office/drawing/2014/main" id="{EA6D35EF-9E0E-4E6B-ACCB-155D5DE4E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31" y="4693484"/>
              <a:ext cx="3200001" cy="180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직사각형 12">
              <a:extLst>
                <a:ext uri="{FF2B5EF4-FFF2-40B4-BE49-F238E27FC236}">
                  <a16:creationId xmlns:a16="http://schemas.microsoft.com/office/drawing/2014/main" id="{12644325-C38D-406D-8310-DE20BCCB9B5F}"/>
                </a:ext>
              </a:extLst>
            </p:cNvPr>
            <p:cNvSpPr/>
            <p:nvPr/>
          </p:nvSpPr>
          <p:spPr>
            <a:xfrm>
              <a:off x="1013756" y="4314496"/>
              <a:ext cx="22321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cs typeface="Times New Roman" panose="02020603050405020304" pitchFamily="18" charset="0"/>
                </a:rPr>
                <a:t>Fast ionization chamber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715D51-1554-487A-8697-69A2E0BE4428}"/>
              </a:ext>
            </a:extLst>
          </p:cNvPr>
          <p:cNvGrpSpPr/>
          <p:nvPr/>
        </p:nvGrpSpPr>
        <p:grpSpPr>
          <a:xfrm>
            <a:off x="4286163" y="3564877"/>
            <a:ext cx="2581405" cy="2523528"/>
            <a:chOff x="3958646" y="3436782"/>
            <a:chExt cx="2581405" cy="2523528"/>
          </a:xfrm>
        </p:grpSpPr>
        <p:pic>
          <p:nvPicPr>
            <p:cNvPr id="56" name="Picture 5">
              <a:extLst>
                <a:ext uri="{FF2B5EF4-FFF2-40B4-BE49-F238E27FC236}">
                  <a16:creationId xmlns:a16="http://schemas.microsoft.com/office/drawing/2014/main" id="{51696184-3961-4995-89DC-3058FED97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8646" y="3790635"/>
              <a:ext cx="2581405" cy="21696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</p:pic>
        <p:sp>
          <p:nvSpPr>
            <p:cNvPr id="63" name="직사각형 12">
              <a:extLst>
                <a:ext uri="{FF2B5EF4-FFF2-40B4-BE49-F238E27FC236}">
                  <a16:creationId xmlns:a16="http://schemas.microsoft.com/office/drawing/2014/main" id="{39066AEE-6F6F-467C-A981-45491F0BE440}"/>
                </a:ext>
              </a:extLst>
            </p:cNvPr>
            <p:cNvSpPr/>
            <p:nvPr/>
          </p:nvSpPr>
          <p:spPr>
            <a:xfrm>
              <a:off x="4240867" y="3436782"/>
              <a:ext cx="20169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Silicon detector array</a:t>
              </a:r>
            </a:p>
          </p:txBody>
        </p:sp>
      </p:grpSp>
      <p:pic>
        <p:nvPicPr>
          <p:cNvPr id="68" name="Picture 3" descr="D:\#### Down\Picture1.png">
            <a:extLst>
              <a:ext uri="{FF2B5EF4-FFF2-40B4-BE49-F238E27FC236}">
                <a16:creationId xmlns:a16="http://schemas.microsoft.com/office/drawing/2014/main" id="{DD5DC01B-068D-4199-9E45-F3D0127A8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064" y="4605134"/>
            <a:ext cx="2285373" cy="2032203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281867" y="1035290"/>
            <a:ext cx="701679" cy="358436"/>
          </a:xfrm>
          <a:prstGeom prst="rect">
            <a:avLst/>
          </a:prstGeom>
          <a:solidFill>
            <a:srgbClr val="002060">
              <a:alpha val="62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569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" b="22990"/>
          <a:stretch/>
        </p:blipFill>
        <p:spPr>
          <a:xfrm>
            <a:off x="1522412" y="602116"/>
            <a:ext cx="9144000" cy="505913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594537" y="2582637"/>
            <a:ext cx="672224" cy="3316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IF System</a:t>
            </a:r>
            <a:endParaRPr lang="ko-KR" altLang="en-US" sz="1000" b="1" dirty="0"/>
          </a:p>
        </p:txBody>
      </p:sp>
      <p:cxnSp>
        <p:nvCxnSpPr>
          <p:cNvPr id="7" name="꺾인 연결선 6"/>
          <p:cNvCxnSpPr>
            <a:endCxn id="6" idx="1"/>
          </p:cNvCxnSpPr>
          <p:nvPr/>
        </p:nvCxnSpPr>
        <p:spPr>
          <a:xfrm rot="5400000" flipH="1" flipV="1">
            <a:off x="8157222" y="3031942"/>
            <a:ext cx="720804" cy="153825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9480376" y="2942795"/>
            <a:ext cx="478374" cy="285087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BIS</a:t>
            </a:r>
            <a:endParaRPr lang="ko-KR" altLang="en-US" sz="1000" b="1" dirty="0"/>
          </a:p>
        </p:txBody>
      </p:sp>
      <p:cxnSp>
        <p:nvCxnSpPr>
          <p:cNvPr id="9" name="꺾인 연결선 8"/>
          <p:cNvCxnSpPr>
            <a:endCxn id="8" idx="1"/>
          </p:cNvCxnSpPr>
          <p:nvPr/>
        </p:nvCxnSpPr>
        <p:spPr>
          <a:xfrm flipV="1">
            <a:off x="9123550" y="3085338"/>
            <a:ext cx="356826" cy="314998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9768409" y="3400337"/>
            <a:ext cx="462757" cy="269635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R" sz="1000" b="1" dirty="0"/>
              <a:t>μ</a:t>
            </a:r>
            <a:r>
              <a:rPr lang="en-US" altLang="ko-KR" sz="1000" b="1" dirty="0"/>
              <a:t>SR</a:t>
            </a:r>
            <a:endParaRPr lang="ko-KR" altLang="en-US" sz="1000" b="1" dirty="0"/>
          </a:p>
        </p:txBody>
      </p:sp>
      <p:cxnSp>
        <p:nvCxnSpPr>
          <p:cNvPr id="11" name="꺾인 연결선 10"/>
          <p:cNvCxnSpPr>
            <a:endCxn id="10" idx="1"/>
          </p:cNvCxnSpPr>
          <p:nvPr/>
        </p:nvCxnSpPr>
        <p:spPr>
          <a:xfrm flipV="1">
            <a:off x="9287618" y="3535154"/>
            <a:ext cx="480791" cy="250828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6624371" y="2492408"/>
            <a:ext cx="817118" cy="339056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HPMMS/</a:t>
            </a:r>
          </a:p>
          <a:p>
            <a:pPr algn="ctr"/>
            <a:r>
              <a:rPr lang="en-US" altLang="ko-KR" sz="1000" b="1" dirty="0"/>
              <a:t>CLS</a:t>
            </a:r>
            <a:endParaRPr lang="ko-KR" altLang="en-US" sz="1000" b="1" dirty="0"/>
          </a:p>
        </p:txBody>
      </p:sp>
      <p:cxnSp>
        <p:nvCxnSpPr>
          <p:cNvPr id="13" name="꺾인 연결선 12"/>
          <p:cNvCxnSpPr>
            <a:endCxn id="12" idx="1"/>
          </p:cNvCxnSpPr>
          <p:nvPr/>
        </p:nvCxnSpPr>
        <p:spPr>
          <a:xfrm rot="5400000" flipH="1" flipV="1">
            <a:off x="6190683" y="2904522"/>
            <a:ext cx="676275" cy="191104"/>
          </a:xfrm>
          <a:prstGeom prst="bentConnector2">
            <a:avLst/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4928936" y="2689838"/>
            <a:ext cx="518993" cy="245530"/>
          </a:xfrm>
          <a:prstGeom prst="roundRect">
            <a:avLst/>
          </a:prstGeom>
          <a:solidFill>
            <a:srgbClr val="78D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SCL2</a:t>
            </a:r>
            <a:endParaRPr lang="ko-KR" altLang="en-US" sz="1000" b="1" dirty="0"/>
          </a:p>
        </p:txBody>
      </p:sp>
      <p:cxnSp>
        <p:nvCxnSpPr>
          <p:cNvPr id="15" name="꺾인 연결선 14"/>
          <p:cNvCxnSpPr>
            <a:endCxn id="14" idx="3"/>
          </p:cNvCxnSpPr>
          <p:nvPr/>
        </p:nvCxnSpPr>
        <p:spPr>
          <a:xfrm rot="16200000" flipV="1">
            <a:off x="5305208" y="2955323"/>
            <a:ext cx="415278" cy="129838"/>
          </a:xfrm>
          <a:prstGeom prst="bentConnector2">
            <a:avLst/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5591945" y="2330308"/>
            <a:ext cx="772617" cy="3316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ISOL System</a:t>
            </a:r>
            <a:endParaRPr lang="ko-KR" altLang="en-US" sz="1000" b="1" dirty="0"/>
          </a:p>
        </p:txBody>
      </p:sp>
      <p:cxnSp>
        <p:nvCxnSpPr>
          <p:cNvPr id="17" name="꺾인 연결선 16"/>
          <p:cNvCxnSpPr>
            <a:endCxn id="16" idx="2"/>
          </p:cNvCxnSpPr>
          <p:nvPr/>
        </p:nvCxnSpPr>
        <p:spPr>
          <a:xfrm rot="16200000" flipV="1">
            <a:off x="5601908" y="3038283"/>
            <a:ext cx="847017" cy="94324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6672065" y="4835949"/>
            <a:ext cx="685567" cy="261255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LAMPS</a:t>
            </a:r>
            <a:endParaRPr lang="ko-KR" altLang="en-US" sz="1000" b="1" dirty="0"/>
          </a:p>
        </p:txBody>
      </p:sp>
      <p:cxnSp>
        <p:nvCxnSpPr>
          <p:cNvPr id="19" name="꺾인 연결선 18"/>
          <p:cNvCxnSpPr>
            <a:endCxn id="18" idx="3"/>
          </p:cNvCxnSpPr>
          <p:nvPr/>
        </p:nvCxnSpPr>
        <p:spPr>
          <a:xfrm rot="5400000">
            <a:off x="7177193" y="4539124"/>
            <a:ext cx="607891" cy="247012"/>
          </a:xfrm>
          <a:prstGeom prst="bentConnector2">
            <a:avLst/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5303913" y="4307814"/>
            <a:ext cx="821309" cy="263317"/>
          </a:xfrm>
          <a:prstGeom prst="roundRect">
            <a:avLst/>
          </a:prstGeom>
          <a:solidFill>
            <a:srgbClr val="78D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Cyclotron</a:t>
            </a:r>
            <a:endParaRPr lang="ko-KR" altLang="en-US" sz="1000" b="1" dirty="0"/>
          </a:p>
        </p:txBody>
      </p:sp>
      <p:cxnSp>
        <p:nvCxnSpPr>
          <p:cNvPr id="21" name="꺾인 연결선 20"/>
          <p:cNvCxnSpPr>
            <a:endCxn id="20" idx="3"/>
          </p:cNvCxnSpPr>
          <p:nvPr/>
        </p:nvCxnSpPr>
        <p:spPr>
          <a:xfrm rot="5400000">
            <a:off x="5996923" y="4153048"/>
            <a:ext cx="414725" cy="158125"/>
          </a:xfrm>
          <a:prstGeom prst="bentConnector2">
            <a:avLst/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4367808" y="2689839"/>
            <a:ext cx="519158" cy="252957"/>
          </a:xfrm>
          <a:prstGeom prst="roundRect">
            <a:avLst/>
          </a:prstGeom>
          <a:solidFill>
            <a:srgbClr val="78D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SCL3</a:t>
            </a:r>
            <a:endParaRPr lang="ko-KR" altLang="en-US" sz="1000" b="1" dirty="0"/>
          </a:p>
        </p:txBody>
      </p:sp>
      <p:cxnSp>
        <p:nvCxnSpPr>
          <p:cNvPr id="23" name="꺾인 연결선 22"/>
          <p:cNvCxnSpPr>
            <a:endCxn id="22" idx="2"/>
          </p:cNvCxnSpPr>
          <p:nvPr/>
        </p:nvCxnSpPr>
        <p:spPr>
          <a:xfrm rot="16200000" flipV="1">
            <a:off x="4494368" y="3075815"/>
            <a:ext cx="457542" cy="191503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4655840" y="2298041"/>
            <a:ext cx="519518" cy="2450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SCL1</a:t>
            </a:r>
            <a:endParaRPr lang="ko-KR" altLang="en-US" sz="1000" b="1" dirty="0"/>
          </a:p>
        </p:txBody>
      </p:sp>
      <p:cxnSp>
        <p:nvCxnSpPr>
          <p:cNvPr id="25" name="꺾인 연결선 24"/>
          <p:cNvCxnSpPr>
            <a:endCxn id="24" idx="1"/>
          </p:cNvCxnSpPr>
          <p:nvPr/>
        </p:nvCxnSpPr>
        <p:spPr>
          <a:xfrm flipV="1">
            <a:off x="4299770" y="2420578"/>
            <a:ext cx="356070" cy="183162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283348" y="3153042"/>
            <a:ext cx="641645" cy="237615"/>
          </a:xfrm>
          <a:prstGeom prst="roundRect">
            <a:avLst/>
          </a:prstGeom>
          <a:solidFill>
            <a:srgbClr val="78D2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ECR IS</a:t>
            </a:r>
            <a:endParaRPr lang="ko-KR" altLang="en-US" sz="1000" b="1" dirty="0"/>
          </a:p>
        </p:txBody>
      </p:sp>
      <p:cxnSp>
        <p:nvCxnSpPr>
          <p:cNvPr id="27" name="꺾인 연결선 26"/>
          <p:cNvCxnSpPr>
            <a:endCxn id="26" idx="1"/>
          </p:cNvCxnSpPr>
          <p:nvPr/>
        </p:nvCxnSpPr>
        <p:spPr>
          <a:xfrm flipV="1">
            <a:off x="5898729" y="3271849"/>
            <a:ext cx="384619" cy="160498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2567941" y="4265078"/>
            <a:ext cx="645581" cy="252740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KOBRA</a:t>
            </a:r>
            <a:endParaRPr lang="ko-KR" altLang="en-US" sz="1000" b="1" dirty="0"/>
          </a:p>
        </p:txBody>
      </p:sp>
      <p:cxnSp>
        <p:nvCxnSpPr>
          <p:cNvPr id="29" name="꺾인 연결선 28"/>
          <p:cNvCxnSpPr>
            <a:endCxn id="28" idx="3"/>
          </p:cNvCxnSpPr>
          <p:nvPr/>
        </p:nvCxnSpPr>
        <p:spPr>
          <a:xfrm rot="10800000" flipV="1">
            <a:off x="3213523" y="4025098"/>
            <a:ext cx="381915" cy="36635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2315659" y="3931141"/>
            <a:ext cx="587046" cy="241863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NDPS</a:t>
            </a:r>
            <a:endParaRPr lang="ko-KR" altLang="en-US" sz="1000" b="1" dirty="0"/>
          </a:p>
        </p:txBody>
      </p:sp>
      <p:cxnSp>
        <p:nvCxnSpPr>
          <p:cNvPr id="31" name="꺾인 연결선 30"/>
          <p:cNvCxnSpPr>
            <a:endCxn id="30" idx="3"/>
          </p:cNvCxnSpPr>
          <p:nvPr/>
        </p:nvCxnSpPr>
        <p:spPr>
          <a:xfrm rot="5400000">
            <a:off x="2688489" y="3489610"/>
            <a:ext cx="776679" cy="348244"/>
          </a:xfrm>
          <a:prstGeom prst="bentConnector2">
            <a:avLst/>
          </a:prstGeom>
          <a:ln>
            <a:solidFill>
              <a:srgbClr val="7030A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4724508" y="1276444"/>
            <a:ext cx="723420" cy="2979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Control</a:t>
            </a:r>
          </a:p>
          <a:p>
            <a:pPr algn="ctr"/>
            <a:r>
              <a:rPr lang="en-US" altLang="ko-KR" sz="1000" b="1" dirty="0"/>
              <a:t>Center</a:t>
            </a:r>
            <a:endParaRPr lang="ko-KR" altLang="en-US" sz="1000" b="1" dirty="0"/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4407590" y="1425411"/>
            <a:ext cx="316918" cy="26823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2182437" y="1991806"/>
            <a:ext cx="653030" cy="2979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Utility</a:t>
            </a:r>
            <a:endParaRPr lang="ko-KR" altLang="en-US" sz="1000" b="1" dirty="0"/>
          </a:p>
        </p:txBody>
      </p:sp>
      <p:cxnSp>
        <p:nvCxnSpPr>
          <p:cNvPr id="36" name="꺾인 연결선 35"/>
          <p:cNvCxnSpPr>
            <a:endCxn id="35" idx="3"/>
          </p:cNvCxnSpPr>
          <p:nvPr/>
        </p:nvCxnSpPr>
        <p:spPr>
          <a:xfrm rot="16200000" flipV="1">
            <a:off x="2809000" y="2167241"/>
            <a:ext cx="364478" cy="311544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3764531" y="4521758"/>
            <a:ext cx="653030" cy="2979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HRS</a:t>
            </a:r>
            <a:endParaRPr lang="ko-KR" altLang="en-US" sz="1000" b="1" dirty="0"/>
          </a:p>
        </p:txBody>
      </p:sp>
      <p:cxnSp>
        <p:nvCxnSpPr>
          <p:cNvPr id="38" name="꺾인 연결선 37"/>
          <p:cNvCxnSpPr>
            <a:endCxn id="37" idx="3"/>
          </p:cNvCxnSpPr>
          <p:nvPr/>
        </p:nvCxnSpPr>
        <p:spPr>
          <a:xfrm rot="5400000">
            <a:off x="4337987" y="4222958"/>
            <a:ext cx="527344" cy="368195"/>
          </a:xfrm>
          <a:prstGeom prst="bentConnector2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893691" y="5723964"/>
            <a:ext cx="416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en-US" b="1" dirty="0">
                <a:solidFill>
                  <a:schemeClr val="tx2"/>
                </a:solidFill>
                <a:cs typeface="Arial" pitchFamily="34" charset="0"/>
              </a:rPr>
              <a:t>SCL1 has been decided to postpone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749791" y="5807828"/>
            <a:ext cx="118808" cy="2285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71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82919" y="6058126"/>
            <a:ext cx="737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en-US" b="1" dirty="0">
                <a:solidFill>
                  <a:schemeClr val="tx2"/>
                </a:solidFill>
                <a:cs typeface="Arial" pitchFamily="34" charset="0"/>
              </a:rPr>
              <a:t>: SCL3 is going to be taking a role of SCL1 in the early operation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2412" y="64158"/>
            <a:ext cx="9145588" cy="72492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667479" y="202005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Overview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제목 1"/>
          <p:cNvSpPr>
            <a:spLocks noGrp="1"/>
          </p:cNvSpPr>
          <p:nvPr>
            <p:ph type="title"/>
          </p:nvPr>
        </p:nvSpPr>
        <p:spPr>
          <a:xfrm>
            <a:off x="3743046" y="213573"/>
            <a:ext cx="6480968" cy="504825"/>
          </a:xfrm>
        </p:spPr>
        <p:txBody>
          <a:bodyPr/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RAON Layout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22217" r="6688" b="12114"/>
          <a:stretch/>
        </p:blipFill>
        <p:spPr>
          <a:xfrm>
            <a:off x="8164222" y="789086"/>
            <a:ext cx="2490969" cy="139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4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8233" y="58662"/>
            <a:ext cx="560441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 Human resources for </a:t>
            </a:r>
            <a:r>
              <a:rPr lang="en-US" altLang="ko-KR" sz="2400" b="1" dirty="0">
                <a:solidFill>
                  <a:srgbClr val="C82506"/>
                </a:solidFill>
              </a:rPr>
              <a:t>Ko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</a:t>
            </a:r>
            <a:r>
              <a:rPr lang="en-US" altLang="ko-KR" sz="2400" b="1" dirty="0">
                <a:solidFill>
                  <a:srgbClr val="C82506"/>
                </a:solidFill>
              </a:rPr>
              <a:t>A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480996"/>
              </p:ext>
            </p:extLst>
          </p:nvPr>
        </p:nvGraphicFramePr>
        <p:xfrm>
          <a:off x="196087" y="631301"/>
          <a:ext cx="11763849" cy="591812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5231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8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4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Activity</a:t>
                      </a:r>
                      <a:endParaRPr lang="ko-KR" sz="14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Name</a:t>
                      </a:r>
                      <a:endParaRPr lang="ko-KR" sz="14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/>
                        <a:t>Note</a:t>
                      </a:r>
                      <a:endParaRPr lang="ko-KR" sz="14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759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Managing development (KoBRA &amp; 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NDPS)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/>
                        <a:t>Dr. </a:t>
                      </a:r>
                      <a:r>
                        <a:rPr lang="en-US" altLang="ko-KR" sz="1200" dirty="0" err="1" smtClean="0"/>
                        <a:t>K.Tshoo</a:t>
                      </a:r>
                      <a:endParaRPr lang="ko-KR" alt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/>
                        <a:t>RISP</a:t>
                      </a:r>
                      <a:endParaRPr lang="ko-KR" sz="1200" b="1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13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Development of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KoBRA</a:t>
                      </a: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separator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Dr. </a:t>
                      </a:r>
                      <a:r>
                        <a:rPr lang="en-US" sz="1200" dirty="0" err="1"/>
                        <a:t>K.Tshoo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/>
                        <a:t>RISP</a:t>
                      </a:r>
                      <a:endParaRPr lang="ko-KR" sz="1200" b="1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759">
                <a:tc>
                  <a:txBody>
                    <a:bodyPr/>
                    <a:lstStyle/>
                    <a:p>
                      <a:pPr marL="508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Interface between building utilities and </a:t>
                      </a:r>
                      <a:r>
                        <a:rPr lang="en-US" altLang="ko-KR" sz="1200" b="1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KoBRA</a:t>
                      </a:r>
                      <a:endParaRPr lang="ko-KR" altLang="ko-KR" sz="12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dirty="0" smtClean="0"/>
                        <a:t>Mr. </a:t>
                      </a:r>
                      <a:r>
                        <a:rPr lang="en-US" altLang="ko-KR" sz="1200" dirty="0" err="1" smtClean="0"/>
                        <a:t>S.J.Pyeun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dirty="0" smtClean="0"/>
                        <a:t>RISP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759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Large &amp; small area PPACs development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Dr. K.B. Lee, Dr. C. Akers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/>
                        <a:t>RISP</a:t>
                      </a:r>
                      <a:endParaRPr lang="ko-KR" sz="1200" b="1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759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Silicon detector development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Dr. K.B. Lee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/>
                        <a:t>RISP</a:t>
                      </a:r>
                      <a:endParaRPr lang="ko-KR" sz="1200" b="1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759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Plastic detector development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Dr. E.H. Kim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/>
                        <a:t>RISP</a:t>
                      </a:r>
                      <a:endParaRPr lang="ko-KR" sz="1200" b="1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13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HPGe</a:t>
                      </a: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detectors &amp; 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DAQ  </a:t>
                      </a: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developments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Dr. J.H. Park,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altLang="ko-KR" sz="1200" dirty="0"/>
                        <a:t>Dr. K.B. Lee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/>
                        <a:t>RISP </a:t>
                      </a:r>
                      <a:endParaRPr lang="ko-KR" sz="1200" b="1" dirty="0"/>
                    </a:p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KEK-KISS group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813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ko-KR" sz="12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759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Remote control system development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Dr. M. </a:t>
                      </a:r>
                      <a:r>
                        <a:rPr lang="en-US" sz="1200" dirty="0" smtClean="0"/>
                        <a:t>Kim, </a:t>
                      </a:r>
                      <a:r>
                        <a:rPr lang="en-US" altLang="ko-KR" sz="1200" dirty="0" smtClean="0"/>
                        <a:t>Mr. </a:t>
                      </a:r>
                      <a:r>
                        <a:rPr lang="en-US" altLang="ko-KR" sz="1200" dirty="0" err="1" smtClean="0"/>
                        <a:t>S.J.Pyeun</a:t>
                      </a:r>
                      <a:endParaRPr lang="ko-KR" altLang="ko-KR" sz="1200" dirty="0" smtClean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smtClean="0"/>
                        <a:t>RISP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Local control system of beam dump and NMR probe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S.J.Pyeun</a:t>
                      </a:r>
                      <a:r>
                        <a:rPr lang="en-US" sz="1200" dirty="0" smtClean="0"/>
                        <a:t>, Prof</a:t>
                      </a:r>
                      <a:r>
                        <a:rPr lang="en-US" sz="1200" dirty="0"/>
                        <a:t>. Y.K. Kim, Dr. J. Park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dirty="0" smtClean="0"/>
                        <a:t>RISP, </a:t>
                      </a:r>
                      <a:r>
                        <a:rPr lang="en-US" sz="1200" dirty="0" err="1" smtClean="0"/>
                        <a:t>Hanyang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/>
                        <a:t>University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Ion optics for KoBRA, in particular radiative capture mode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Prof. G.P.A. Berg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University of Notre Dame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752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Nuclear reaction models for RI beam production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Prof. G.A. Souliotis</a:t>
                      </a:r>
                      <a:endParaRPr lang="ko-KR" sz="120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University of Athens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3813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Design concept of separator and magnets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Prof. S. </a:t>
                      </a:r>
                      <a:r>
                        <a:rPr lang="en-US" sz="1200" dirty="0" err="1"/>
                        <a:t>Kubono</a:t>
                      </a:r>
                      <a:endParaRPr lang="ko-KR" sz="1200" dirty="0"/>
                    </a:p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Prof. S. Kato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RIKEN </a:t>
                      </a:r>
                      <a:endParaRPr lang="ko-KR" sz="1200" dirty="0"/>
                    </a:p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Yamagata University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23813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Early phase &amp; Day1 experiments, Development of ion chamber detector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Prof. K. </a:t>
                      </a:r>
                      <a:r>
                        <a:rPr lang="en-US" sz="1200" dirty="0" err="1"/>
                        <a:t>Chae</a:t>
                      </a:r>
                      <a:r>
                        <a:rPr lang="en-US" sz="1200" dirty="0"/>
                        <a:t>, </a:t>
                      </a:r>
                      <a:endParaRPr lang="ko-KR" sz="1200" dirty="0"/>
                    </a:p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Mr. M.S. </a:t>
                      </a:r>
                      <a:r>
                        <a:rPr lang="en-US" sz="1200" dirty="0" err="1"/>
                        <a:t>Kwag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/>
                        <a:t>SungKyunKwan</a:t>
                      </a:r>
                      <a:r>
                        <a:rPr lang="en-US" sz="1200" dirty="0"/>
                        <a:t> University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23813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Early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phase </a:t>
                      </a: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&amp; Day1 experiments, Development of silicon </a:t>
                      </a:r>
                    </a:p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detector array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/>
                        <a:t>Prof. K. I. Hahn, Dr. D.H. Kim</a:t>
                      </a:r>
                      <a:endParaRPr lang="ko-KR" sz="120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/>
                        <a:t>Ewha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Womans</a:t>
                      </a:r>
                      <a:r>
                        <a:rPr lang="en-US" sz="1200" dirty="0"/>
                        <a:t> University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600866"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Early 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phase </a:t>
                      </a:r>
                      <a:r>
                        <a:rPr 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&amp; Day1 experiments</a:t>
                      </a:r>
                      <a:endParaRPr 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Prof. C.-B. Moon</a:t>
                      </a:r>
                      <a:endParaRPr lang="ko-KR" sz="1200" dirty="0"/>
                    </a:p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Prof. S. Choi</a:t>
                      </a:r>
                      <a:endParaRPr lang="ko-KR" sz="1200" dirty="0"/>
                    </a:p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Prof. H.K. Park, Prof. J.B. </a:t>
                      </a:r>
                      <a:r>
                        <a:rPr lang="en-US" sz="1200" dirty="0" err="1"/>
                        <a:t>Bahng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tc>
                  <a:txBody>
                    <a:bodyPr/>
                    <a:lstStyle/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/>
                        <a:t>Hoseo</a:t>
                      </a:r>
                      <a:r>
                        <a:rPr lang="en-US" sz="1200" dirty="0"/>
                        <a:t> University</a:t>
                      </a:r>
                      <a:endParaRPr lang="ko-KR" sz="1200" dirty="0"/>
                    </a:p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Seoul National University</a:t>
                      </a:r>
                      <a:endParaRPr lang="ko-KR" sz="1200" dirty="0"/>
                    </a:p>
                    <a:p>
                      <a:pPr marL="508000" lvl="0" algn="l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/>
                        <a:t>Korea University</a:t>
                      </a:r>
                      <a:endParaRPr lang="ko-KR" sz="1200" dirty="0"/>
                    </a:p>
                  </a:txBody>
                  <a:tcPr marL="0" marR="108000" marT="36000" marB="3600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434301" y="6578345"/>
            <a:ext cx="275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4</a:t>
            </a:r>
            <a:r>
              <a:rPr lang="en-US" altLang="ko-KR" sz="1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th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 RISP SPAC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1- 2 April 2019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86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8233" y="58662"/>
            <a:ext cx="468711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Budget &amp; Schedule for </a:t>
            </a:r>
            <a:r>
              <a:rPr lang="en-US" altLang="ko-KR" sz="2400" b="1" dirty="0">
                <a:solidFill>
                  <a:srgbClr val="C82506"/>
                </a:solidFill>
              </a:rPr>
              <a:t>Ko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</a:t>
            </a:r>
            <a:r>
              <a:rPr lang="en-US" altLang="ko-KR" sz="2400" b="1" dirty="0">
                <a:solidFill>
                  <a:srgbClr val="C82506"/>
                </a:solidFill>
              </a:rPr>
              <a:t>A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020332"/>
              </p:ext>
            </p:extLst>
          </p:nvPr>
        </p:nvGraphicFramePr>
        <p:xfrm>
          <a:off x="442762" y="1001861"/>
          <a:ext cx="10943923" cy="256009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6997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6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8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Item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Budget</a:t>
                      </a: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80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</a:rPr>
                        <a:t>KoBRA separator</a:t>
                      </a:r>
                      <a:endParaRPr lang="ko-KR" sz="1300" kern="100" dirty="0">
                        <a:effectLst/>
                      </a:endParaRPr>
                    </a:p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</a:rPr>
                        <a:t>(magnets, power supplies, vacuum system, beam dump system, cable</a:t>
                      </a:r>
                      <a:r>
                        <a:rPr lang="en-US" sz="1300" kern="0" baseline="0" dirty="0">
                          <a:effectLst/>
                        </a:rPr>
                        <a:t> tray </a:t>
                      </a:r>
                      <a:r>
                        <a:rPr lang="en-US" sz="1300" kern="0" dirty="0">
                          <a:effectLst/>
                        </a:rPr>
                        <a:t>and so on)</a:t>
                      </a:r>
                      <a:endParaRPr lang="ko-KR" sz="130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</a:rPr>
                        <a:t>7078 MKRW (6.3 MUSD)</a:t>
                      </a:r>
                      <a:endParaRPr lang="ko-KR" sz="130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843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</a:rPr>
                        <a:t>Production target system (rotating target)</a:t>
                      </a:r>
                      <a:endParaRPr lang="ko-KR" sz="130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</a:rPr>
                        <a:t>235 MKRW (0.21 MUSD)</a:t>
                      </a:r>
                      <a:endParaRPr lang="ko-KR" sz="130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843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</a:rPr>
                        <a:t>Detector system (detectors with electronics and DAQ)</a:t>
                      </a:r>
                      <a:endParaRPr lang="ko-KR" sz="130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</a:rPr>
                        <a:t>7273 MKRW (6.5 MUSD)</a:t>
                      </a:r>
                      <a:endParaRPr lang="ko-KR" sz="130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843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</a:rPr>
                        <a:t>Remote control system (slow control system based on PLC)</a:t>
                      </a:r>
                      <a:endParaRPr lang="ko-KR" sz="130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</a:rPr>
                        <a:t>468 MKRW (0.42 MUSD)</a:t>
                      </a:r>
                      <a:endParaRPr lang="ko-KR" sz="130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843">
                <a:tc>
                  <a:txBody>
                    <a:bodyPr/>
                    <a:lstStyle/>
                    <a:p>
                      <a:pPr algn="l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kern="100" dirty="0"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Total</a:t>
                      </a:r>
                      <a:endParaRPr lang="ko-KR" sz="130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kern="100" dirty="0">
                          <a:effectLst/>
                          <a:latin typeface="+mj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15054 MKRW (13.43 MUSD)</a:t>
                      </a:r>
                      <a:endParaRPr lang="ko-KR" sz="1300" kern="100" dirty="0"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18233" y="3828047"/>
            <a:ext cx="3374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KoBRA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construction Schedule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185696" y="634124"/>
            <a:ext cx="1176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Budget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4024"/>
            <a:ext cx="12128231" cy="252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1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8233" y="58662"/>
            <a:ext cx="1055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70647" y="696836"/>
            <a:ext cx="1168928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Multi-purpose experimental instrument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KoBRA has been designed for about six years after the RISP was established, and Stage 1 is currently under construction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KoBRA stage1 was designed not only for the RI beam productions but also for direct measurements of radiative-capture cross sections in the astrophysical energy range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Stage2 would be used to improve both mass resolution and primary beam rejection, but it is still under discussion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Construction of stage1 will be completed by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end of 2020,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early phase experiment will be performed in 2021, but the topic is under discussion.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expect that KoBRA will give an opportunity to study astrophysically interesting reactions in the future, as well as the nuclear structure of exotic nuclei in the energy range of 10-30 MeV/nucleon.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434301" y="6578345"/>
            <a:ext cx="275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4</a:t>
            </a:r>
            <a:r>
              <a:rPr lang="en-US" altLang="ko-KR" sz="1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th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 RISP SPAC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1- 2 April 2019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19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18233" y="58662"/>
            <a:ext cx="105573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C82506"/>
                </a:solidFill>
              </a:rPr>
              <a:t>Ko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</a:t>
            </a:r>
            <a:r>
              <a:rPr lang="en-US" altLang="ko-KR" sz="2400" b="1" dirty="0">
                <a:solidFill>
                  <a:srgbClr val="C82506"/>
                </a:solidFill>
              </a:rPr>
              <a:t>A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Collaborators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9243" y="1391120"/>
            <a:ext cx="604380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Hanyang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University</a:t>
            </a:r>
          </a:p>
          <a:p>
            <a:pPr lvl="1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Y.K. Kim, J. Park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Seoul National University</a:t>
            </a:r>
          </a:p>
          <a:p>
            <a:pPr lvl="1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S. Choi, H.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Chae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(student)</a:t>
            </a:r>
          </a:p>
          <a:p>
            <a:pPr lvl="1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Sungkyunkwan University</a:t>
            </a:r>
          </a:p>
          <a:p>
            <a:pPr lvl="1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K.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Chae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M.S.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Kwag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(student)</a:t>
            </a:r>
          </a:p>
          <a:p>
            <a:pPr lvl="1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Ewha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Womans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 University</a:t>
            </a:r>
          </a:p>
          <a:p>
            <a:pPr lvl="1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K. I. Hahn, D.H. Kim, S. Lim, J.Y. Huh</a:t>
            </a:r>
          </a:p>
          <a:p>
            <a:pPr lvl="1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Hoseo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University 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C.-B. Moon</a:t>
            </a:r>
          </a:p>
          <a:p>
            <a:pPr lvl="1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Korea University </a:t>
            </a:r>
            <a:endParaRPr lang="en-US" altLang="ko-KR" sz="1600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lvl="1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H.K. Park, J.B.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Bahng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70320" y="1306140"/>
            <a:ext cx="57267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RIKEN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Nishina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Center</a:t>
            </a:r>
          </a:p>
          <a:p>
            <a:pPr lvl="1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S.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Kubono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Yamagata University</a:t>
            </a:r>
          </a:p>
          <a:p>
            <a:pPr lvl="1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S. Kato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National and </a:t>
            </a:r>
            <a:r>
              <a:rPr lang="en-US" altLang="ko-KR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Kapodistrian</a:t>
            </a:r>
            <a:r>
              <a:rPr lang="en-US" altLang="ko-KR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University of Athens and Hellenic Institute of Nuclear Physics</a:t>
            </a:r>
          </a:p>
          <a:p>
            <a:pPr lvl="1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G.A. </a:t>
            </a:r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Souliotis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1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University of Notre Dame</a:t>
            </a:r>
          </a:p>
          <a:p>
            <a:pPr lvl="1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G.P.A. Berg</a:t>
            </a:r>
          </a:p>
          <a:p>
            <a:pPr lvl="1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KEK-KISS group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42083" y="905638"/>
            <a:ext cx="2885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Domestic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collaborators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96000" y="905638"/>
            <a:ext cx="3226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International collaborators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434301" y="6578345"/>
            <a:ext cx="275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4</a:t>
            </a:r>
            <a:r>
              <a:rPr lang="en-US" altLang="ko-KR" sz="14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th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 RISP SPAC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1- 2 April 2019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750077" y="3076681"/>
            <a:ext cx="90604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very much for your kind</a:t>
            </a:r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attention</a:t>
            </a:r>
          </a:p>
        </p:txBody>
      </p:sp>
      <p:cxnSp>
        <p:nvCxnSpPr>
          <p:cNvPr id="47" name="직선 연결선 46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434301" y="6578345"/>
            <a:ext cx="2752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4</a:t>
            </a:r>
            <a:r>
              <a:rPr lang="en-US" altLang="ko-KR" sz="1400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th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 RISP SPAC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1-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alatino Linotype" panose="02040502050505030304" pitchFamily="18" charset="0"/>
              </a:rPr>
              <a:t>2 April 2019 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t="47042" r="1202" b="22974"/>
          <a:stretch/>
        </p:blipFill>
        <p:spPr>
          <a:xfrm>
            <a:off x="-38569" y="5133109"/>
            <a:ext cx="12214915" cy="17248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755"/>
            <a:ext cx="3949700" cy="66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0DF1B052-80D2-494B-9080-8F255A546CE4}"/>
              </a:ext>
            </a:extLst>
          </p:cNvPr>
          <p:cNvSpPr txBox="1"/>
          <p:nvPr/>
        </p:nvSpPr>
        <p:spPr>
          <a:xfrm>
            <a:off x="2439148" y="5964520"/>
            <a:ext cx="7408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RAON will provide access to unexplored regions of the nuclear chart</a:t>
            </a:r>
            <a:endParaRPr lang="ko-KR" altLang="en-US" sz="2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7" name="개체 36">
            <a:extLst>
              <a:ext uri="{FF2B5EF4-FFF2-40B4-BE49-F238E27FC236}">
                <a16:creationId xmlns:a16="http://schemas.microsoft.com/office/drawing/2014/main" id="{0E14EF38-1F57-48F6-86FC-9AB12E0867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8446" y="328057"/>
          <a:ext cx="8352234" cy="5836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Graph" r:id="rId3" imgW="4173120" imgH="2916000" progId="Origin50.Graph">
                  <p:embed/>
                </p:oleObj>
              </mc:Choice>
              <mc:Fallback>
                <p:oleObj name="Graph" r:id="rId3" imgW="4173120" imgH="2916000" progId="Origin50.Graph">
                  <p:embed/>
                  <p:pic>
                    <p:nvPicPr>
                      <p:cNvPr id="37" name="개체 36">
                        <a:extLst>
                          <a:ext uri="{FF2B5EF4-FFF2-40B4-BE49-F238E27FC236}">
                            <a16:creationId xmlns:a16="http://schemas.microsoft.com/office/drawing/2014/main" id="{0E14EF38-1F57-48F6-86FC-9AB12E0867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8446" y="328057"/>
                        <a:ext cx="8352234" cy="5836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3B785BE4-9D2D-4E24-B93C-B0BA29612B3A}"/>
              </a:ext>
            </a:extLst>
          </p:cNvPr>
          <p:cNvSpPr txBox="1"/>
          <p:nvPr/>
        </p:nvSpPr>
        <p:spPr>
          <a:xfrm>
            <a:off x="2783633" y="3747845"/>
            <a:ext cx="96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KOBRA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245114-A8CA-44E0-8311-CD624C4DAEE0}"/>
              </a:ext>
            </a:extLst>
          </p:cNvPr>
          <p:cNvSpPr txBox="1"/>
          <p:nvPr/>
        </p:nvSpPr>
        <p:spPr>
          <a:xfrm>
            <a:off x="8790987" y="200411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8BFE65-9C32-4FDE-B5A6-16CF6511269F}"/>
              </a:ext>
            </a:extLst>
          </p:cNvPr>
          <p:cNvSpPr txBox="1"/>
          <p:nvPr/>
        </p:nvSpPr>
        <p:spPr>
          <a:xfrm>
            <a:off x="4511825" y="25237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ISOL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341874-D01B-4C09-B4EE-EF1C7C79DDF7}"/>
              </a:ext>
            </a:extLst>
          </p:cNvPr>
          <p:cNvSpPr txBox="1"/>
          <p:nvPr/>
        </p:nvSpPr>
        <p:spPr>
          <a:xfrm>
            <a:off x="5925974" y="398720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ISOL+IF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68DD023-CBCA-4707-9207-0F62C80D2EE7}"/>
              </a:ext>
            </a:extLst>
          </p:cNvPr>
          <p:cNvCxnSpPr>
            <a:stCxn id="40" idx="3"/>
          </p:cNvCxnSpPr>
          <p:nvPr/>
        </p:nvCxnSpPr>
        <p:spPr bwMode="auto">
          <a:xfrm flipV="1">
            <a:off x="5196628" y="2586333"/>
            <a:ext cx="1547445" cy="122042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E5238E9-AAD3-41E2-8A7F-17BECDB0DAF0}"/>
              </a:ext>
            </a:extLst>
          </p:cNvPr>
          <p:cNvCxnSpPr>
            <a:stCxn id="40" idx="2"/>
          </p:cNvCxnSpPr>
          <p:nvPr/>
        </p:nvCxnSpPr>
        <p:spPr bwMode="auto">
          <a:xfrm>
            <a:off x="4854226" y="2893041"/>
            <a:ext cx="551650" cy="502160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D088B4E-92A1-4A01-9B35-297C409E4645}"/>
              </a:ext>
            </a:extLst>
          </p:cNvPr>
          <p:cNvCxnSpPr/>
          <p:nvPr/>
        </p:nvCxnSpPr>
        <p:spPr bwMode="auto">
          <a:xfrm>
            <a:off x="3359697" y="4087585"/>
            <a:ext cx="296851" cy="245616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81AF266-A876-4E10-BF19-5E906DADDF3F}"/>
              </a:ext>
            </a:extLst>
          </p:cNvPr>
          <p:cNvCxnSpPr/>
          <p:nvPr/>
        </p:nvCxnSpPr>
        <p:spPr bwMode="auto">
          <a:xfrm flipH="1" flipV="1">
            <a:off x="6095207" y="3636453"/>
            <a:ext cx="305991" cy="350748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63510FE-D485-4E3F-A4E6-42D35362D9D5}"/>
              </a:ext>
            </a:extLst>
          </p:cNvPr>
          <p:cNvCxnSpPr/>
          <p:nvPr/>
        </p:nvCxnSpPr>
        <p:spPr bwMode="auto">
          <a:xfrm flipH="1" flipV="1">
            <a:off x="7797483" y="1844279"/>
            <a:ext cx="1002361" cy="350748"/>
          </a:xfrm>
          <a:prstGeom prst="straightConnector1">
            <a:avLst/>
          </a:prstGeom>
          <a:gradFill rotWithShape="1">
            <a:gsLst>
              <a:gs pos="0">
                <a:schemeClr val="accent1">
                  <a:gamma/>
                  <a:tint val="72941"/>
                  <a:invGamma/>
                  <a:alpha val="39999"/>
                </a:schemeClr>
              </a:gs>
              <a:gs pos="100000">
                <a:schemeClr val="accent1"/>
              </a:gs>
            </a:gsLst>
            <a:lin ang="5400000" scaled="1"/>
          </a:gra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983568C7-F1ED-45D6-958A-372E388CB811}"/>
              </a:ext>
            </a:extLst>
          </p:cNvPr>
          <p:cNvSpPr/>
          <p:nvPr/>
        </p:nvSpPr>
        <p:spPr bwMode="auto">
          <a:xfrm rot="19929969">
            <a:off x="4261804" y="3493409"/>
            <a:ext cx="3525516" cy="21722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b="1">
              <a:solidFill>
                <a:srgbClr val="113F71"/>
              </a:solidFill>
              <a:latin typeface="Times New Roman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2412" y="64158"/>
            <a:ext cx="9145588" cy="7249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9198" y="200778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Overview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686745" y="170002"/>
            <a:ext cx="2221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RIBs at RAON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2238785" y="6096658"/>
            <a:ext cx="154502" cy="164510"/>
            <a:chOff x="1969226" y="3480514"/>
            <a:chExt cx="481373" cy="497205"/>
          </a:xfrm>
          <a:solidFill>
            <a:srgbClr val="0000FF"/>
          </a:solidFill>
        </p:grpSpPr>
        <p:sp>
          <p:nvSpPr>
            <p:cNvPr id="25" name="타원 24"/>
            <p:cNvSpPr/>
            <p:nvPr/>
          </p:nvSpPr>
          <p:spPr>
            <a:xfrm>
              <a:off x="1969226" y="3480514"/>
              <a:ext cx="481373" cy="497205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6" name="타원 25"/>
            <p:cNvSpPr/>
            <p:nvPr/>
          </p:nvSpPr>
          <p:spPr>
            <a:xfrm>
              <a:off x="2021122" y="3543574"/>
              <a:ext cx="358693" cy="370490"/>
            </a:xfrm>
            <a:prstGeom prst="ellipse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01005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39292" y="64158"/>
            <a:ext cx="9128708" cy="724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60925" y="188641"/>
            <a:ext cx="2392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History</a:t>
            </a:r>
            <a:endParaRPr lang="en-US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3513" y="201935"/>
            <a:ext cx="1630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Overview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endParaRPr lang="ko-KR" altLang="en-US" sz="2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35994" y="1237591"/>
            <a:ext cx="328531" cy="2049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40696" y="1204680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 b="1" dirty="0">
                <a:solidFill>
                  <a:srgbClr val="70AD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Installation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223793" y="1233488"/>
            <a:ext cx="328531" cy="2049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43366" y="1204680"/>
            <a:ext cx="1717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 b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 Construction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340009" y="1233488"/>
            <a:ext cx="328531" cy="2049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659908" y="1209842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1200" b="1">
                <a:latin typeface="Arial" panose="020B0604020202020204" pitchFamily="34" charset="0"/>
                <a:cs typeface="Arial" panose="020B0604020202020204" pitchFamily="34" charset="0"/>
              </a:rPr>
              <a:t>Project General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524002" y="3654652"/>
            <a:ext cx="9143999" cy="14254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타원 19"/>
          <p:cNvSpPr/>
          <p:nvPr/>
        </p:nvSpPr>
        <p:spPr>
          <a:xfrm>
            <a:off x="1644876" y="3462896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타원 20"/>
          <p:cNvSpPr/>
          <p:nvPr/>
        </p:nvSpPr>
        <p:spPr>
          <a:xfrm>
            <a:off x="1706500" y="3525955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/>
          </a:p>
        </p:txBody>
      </p:sp>
      <p:sp>
        <p:nvSpPr>
          <p:cNvPr id="22" name="타원 21"/>
          <p:cNvSpPr/>
          <p:nvPr/>
        </p:nvSpPr>
        <p:spPr>
          <a:xfrm>
            <a:off x="3005062" y="3482530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타원 26"/>
          <p:cNvSpPr/>
          <p:nvPr/>
        </p:nvSpPr>
        <p:spPr>
          <a:xfrm>
            <a:off x="3066686" y="3545589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8" name="타원 27"/>
          <p:cNvSpPr/>
          <p:nvPr/>
        </p:nvSpPr>
        <p:spPr>
          <a:xfrm>
            <a:off x="4270919" y="3482805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타원 28"/>
          <p:cNvSpPr/>
          <p:nvPr/>
        </p:nvSpPr>
        <p:spPr>
          <a:xfrm>
            <a:off x="4332544" y="3545864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0" name="타원 29"/>
          <p:cNvSpPr/>
          <p:nvPr/>
        </p:nvSpPr>
        <p:spPr>
          <a:xfrm>
            <a:off x="5228680" y="3478198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1" name="타원 30"/>
          <p:cNvSpPr/>
          <p:nvPr/>
        </p:nvSpPr>
        <p:spPr>
          <a:xfrm>
            <a:off x="5290304" y="3541257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2" name="타원 31"/>
          <p:cNvSpPr/>
          <p:nvPr/>
        </p:nvSpPr>
        <p:spPr>
          <a:xfrm>
            <a:off x="6845268" y="3471633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3" name="타원 32"/>
          <p:cNvSpPr/>
          <p:nvPr/>
        </p:nvSpPr>
        <p:spPr>
          <a:xfrm>
            <a:off x="6906892" y="3534692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4" name="타원 33"/>
          <p:cNvSpPr/>
          <p:nvPr/>
        </p:nvSpPr>
        <p:spPr>
          <a:xfrm>
            <a:off x="7475644" y="3482538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5" name="타원 34"/>
          <p:cNvSpPr/>
          <p:nvPr/>
        </p:nvSpPr>
        <p:spPr>
          <a:xfrm>
            <a:off x="7537268" y="3545597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8" name="TextBox 37"/>
          <p:cNvSpPr txBox="1"/>
          <p:nvPr/>
        </p:nvSpPr>
        <p:spPr>
          <a:xfrm>
            <a:off x="1660901" y="3590715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2012</a:t>
            </a:r>
            <a:endParaRPr lang="ko-KR" altLang="en-US" sz="1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3013202" y="3610347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2013</a:t>
            </a:r>
            <a:endParaRPr lang="ko-KR" altLang="en-US" sz="1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4279057" y="3610620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2014</a:t>
            </a:r>
            <a:endParaRPr lang="ko-KR" altLang="en-US" sz="1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246379" y="3599040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2015</a:t>
            </a:r>
            <a:endParaRPr lang="ko-KR" altLang="en-US" sz="1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853402" y="3599444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2016</a:t>
            </a:r>
            <a:endParaRPr lang="ko-KR" altLang="en-US" sz="1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483776" y="3610347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2017</a:t>
            </a:r>
            <a:endParaRPr lang="ko-KR" altLang="en-US" sz="1000" b="1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828018" y="2109741"/>
            <a:ext cx="115087" cy="1354493"/>
            <a:chOff x="1079320" y="1989138"/>
            <a:chExt cx="118872" cy="1354493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1138756" y="1989138"/>
              <a:ext cx="0" cy="134795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이등변 삼각형 45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454062" y="2127464"/>
            <a:ext cx="115087" cy="1354493"/>
            <a:chOff x="1079320" y="1989138"/>
            <a:chExt cx="118872" cy="1354493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1138756" y="1989138"/>
              <a:ext cx="0" cy="134795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이등변 삼각형 48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7017292" y="2122852"/>
            <a:ext cx="115087" cy="1354493"/>
            <a:chOff x="1079320" y="1989138"/>
            <a:chExt cx="118872" cy="1354493"/>
          </a:xfrm>
        </p:grpSpPr>
        <p:cxnSp>
          <p:nvCxnSpPr>
            <p:cNvPr id="51" name="직선 연결선 50"/>
            <p:cNvCxnSpPr/>
            <p:nvPr/>
          </p:nvCxnSpPr>
          <p:spPr>
            <a:xfrm>
              <a:off x="1138756" y="1989138"/>
              <a:ext cx="0" cy="134795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이등변 삼각형 51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53" name="그룹 52"/>
          <p:cNvGrpSpPr/>
          <p:nvPr/>
        </p:nvGrpSpPr>
        <p:grpSpPr>
          <a:xfrm rot="10800000">
            <a:off x="3181418" y="3975072"/>
            <a:ext cx="115087" cy="1651252"/>
            <a:chOff x="1079320" y="1692379"/>
            <a:chExt cx="118872" cy="1651252"/>
          </a:xfrm>
        </p:grpSpPr>
        <p:cxnSp>
          <p:nvCxnSpPr>
            <p:cNvPr id="54" name="직선 연결선 53"/>
            <p:cNvCxnSpPr/>
            <p:nvPr/>
          </p:nvCxnSpPr>
          <p:spPr>
            <a:xfrm rot="10800000" flipV="1">
              <a:off x="1138757" y="1692379"/>
              <a:ext cx="0" cy="16447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이등변 삼각형 54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grpSp>
        <p:nvGrpSpPr>
          <p:cNvPr id="56" name="그룹 55"/>
          <p:cNvGrpSpPr/>
          <p:nvPr/>
        </p:nvGrpSpPr>
        <p:grpSpPr>
          <a:xfrm rot="10800000">
            <a:off x="5394398" y="3966578"/>
            <a:ext cx="115087" cy="1652594"/>
            <a:chOff x="1079320" y="1691037"/>
            <a:chExt cx="118872" cy="1652594"/>
          </a:xfrm>
        </p:grpSpPr>
        <p:cxnSp>
          <p:nvCxnSpPr>
            <p:cNvPr id="57" name="직선 연결선 56"/>
            <p:cNvCxnSpPr/>
            <p:nvPr/>
          </p:nvCxnSpPr>
          <p:spPr>
            <a:xfrm rot="10800000" flipV="1">
              <a:off x="1138755" y="1691037"/>
              <a:ext cx="0" cy="1646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이등변 삼각형 57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cxnSp>
        <p:nvCxnSpPr>
          <p:cNvPr id="59" name="직선 연결선 58"/>
          <p:cNvCxnSpPr/>
          <p:nvPr/>
        </p:nvCxnSpPr>
        <p:spPr>
          <a:xfrm flipV="1">
            <a:off x="7707555" y="4104512"/>
            <a:ext cx="0" cy="20582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이등변 삼각형 59"/>
          <p:cNvSpPr/>
          <p:nvPr/>
        </p:nvSpPr>
        <p:spPr>
          <a:xfrm rot="10800000">
            <a:off x="7650446" y="3979268"/>
            <a:ext cx="122827" cy="12524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1" name="TextBox 60"/>
          <p:cNvSpPr txBox="1"/>
          <p:nvPr/>
        </p:nvSpPr>
        <p:spPr>
          <a:xfrm>
            <a:off x="1884680" y="1995472"/>
            <a:ext cx="2632758" cy="1731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indent="-536575" latinLnBrk="0">
              <a:lnSpc>
                <a:spcPct val="150000"/>
              </a:lnSpc>
            </a:pPr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Jan   2012 Established Master Plan for RISP </a:t>
            </a:r>
          </a:p>
          <a:p>
            <a:pPr marL="536575" indent="-536575" latinLnBrk="0">
              <a:lnSpc>
                <a:spcPct val="150000"/>
              </a:lnSpc>
            </a:pPr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June 2012 Submitted Basic Design Summary      </a:t>
            </a:r>
          </a:p>
          <a:p>
            <a:pPr marL="536575" indent="-536575" latinLnBrk="0">
              <a:lnSpc>
                <a:spcPct val="150000"/>
              </a:lnSpc>
            </a:pPr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  (BDS) </a:t>
            </a:r>
          </a:p>
          <a:p>
            <a:pPr>
              <a:lnSpc>
                <a:spcPct val="150000"/>
              </a:lnSpc>
            </a:pPr>
            <a:endParaRPr lang="ko-KR" altLang="en-US" sz="105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5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216970" y="4190374"/>
            <a:ext cx="2685351" cy="1411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June 2013 Completed  Technical Design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  Report  (TDR)</a:t>
            </a:r>
          </a:p>
          <a:p>
            <a:pPr marL="357188" indent="-357188" latinLnBrk="0"/>
            <a:endParaRPr lang="en-US" altLang="ko-KR" sz="10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Sep 2013 Revised the Master Plan (1</a:t>
            </a:r>
            <a:r>
              <a:rPr lang="en-US" altLang="ko-KR" sz="1000" b="1" baseline="30000" dirty="0">
                <a:solidFill>
                  <a:srgbClr val="000000"/>
                </a:solidFill>
                <a:cs typeface="Arial" panose="020B0604020202020204" pitchFamily="34" charset="0"/>
              </a:rPr>
              <a:t>st</a:t>
            </a:r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) 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(period extension (~2019),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implementation schedule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change,  etc.)</a:t>
            </a:r>
          </a:p>
          <a:p>
            <a:pPr>
              <a:lnSpc>
                <a:spcPct val="150000"/>
              </a:lnSpc>
            </a:pPr>
            <a:endParaRPr lang="en-US" altLang="ko-KR" sz="105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4445878" y="2070508"/>
            <a:ext cx="2583969" cy="242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May 2014 Finalized the Master Plan for the </a:t>
            </a: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Establishment of the IBS </a:t>
            </a: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(Heavy-ion Accelerator)</a:t>
            </a:r>
          </a:p>
          <a:p>
            <a:pPr marL="268288" indent="-268288" latinLnBrk="0"/>
            <a:endParaRPr lang="en-US" altLang="ko-KR" sz="300" b="1" dirty="0">
              <a:solidFill>
                <a:srgbClr val="4472C4"/>
              </a:solidFill>
              <a:cs typeface="Arial" panose="020B0604020202020204" pitchFamily="34" charset="0"/>
            </a:endParaRP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July 2014 Finalized the Implementation Plan         </a:t>
            </a: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 for the Construction of the</a:t>
            </a: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 Heavy-ion Accelerator Facility</a:t>
            </a:r>
          </a:p>
          <a:p>
            <a:pPr marL="268288" indent="-268288" latinLnBrk="0"/>
            <a:endParaRPr lang="en-US" altLang="ko-KR" sz="300" b="1" dirty="0">
              <a:solidFill>
                <a:srgbClr val="4472C4"/>
              </a:solidFill>
              <a:cs typeface="Arial" panose="020B0604020202020204" pitchFamily="34" charset="0"/>
            </a:endParaRP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Dec 2014 Began the basic design of facility  </a:t>
            </a:r>
          </a:p>
          <a:p>
            <a:pPr marL="268288" indent="-2682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construction</a:t>
            </a:r>
          </a:p>
          <a:p>
            <a:pPr>
              <a:lnSpc>
                <a:spcPct val="150000"/>
              </a:lnSpc>
            </a:pPr>
            <a:endParaRPr lang="en-US" altLang="ko-KR" sz="1050" b="1" dirty="0">
              <a:solidFill>
                <a:schemeClr val="accent5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01934" y="4194067"/>
            <a:ext cx="27206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April 2015 Revised the Master Plan (2</a:t>
            </a:r>
            <a:r>
              <a:rPr lang="en-US" altLang="ko-KR" sz="1000" b="1" baseline="30000" dirty="0">
                <a:solidFill>
                  <a:srgbClr val="000000"/>
                </a:solidFill>
                <a:cs typeface="Arial" panose="020B0604020202020204" pitchFamily="34" charset="0"/>
              </a:rPr>
              <a:t>nd</a:t>
            </a:r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)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  (period extension (~2021),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  implementation strategy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           change, etc.)</a:t>
            </a:r>
          </a:p>
          <a:p>
            <a:pPr marL="357188" indent="-357188" latinLnBrk="0"/>
            <a:endParaRPr lang="en-US" altLang="ko-KR" sz="1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Dec 2015 Completed the basic design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of facility construction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085953" y="2073058"/>
            <a:ext cx="1957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June 2016 Constructed the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  SRF  test facility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  at </a:t>
            </a:r>
            <a:r>
              <a:rPr lang="en-US" altLang="ko-KR" sz="1000" b="1" dirty="0" err="1">
                <a:solidFill>
                  <a:srgbClr val="70AD47"/>
                </a:solidFill>
                <a:cs typeface="Arial" panose="020B0604020202020204" pitchFamily="34" charset="0"/>
              </a:rPr>
              <a:t>Munji</a:t>
            </a:r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</a:t>
            </a:r>
          </a:p>
          <a:p>
            <a:pPr marL="357188" indent="-357188" latinLnBrk="0"/>
            <a:endParaRPr lang="en-US" altLang="ko-KR" sz="10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Sep 2016 Started detail design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of  facility construction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61767" y="4113877"/>
            <a:ext cx="24844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Feb 2017 Began the priority work of 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facility construction</a:t>
            </a:r>
          </a:p>
          <a:p>
            <a:pPr marL="355600" indent="-355600" latinLnBrk="0"/>
            <a:endParaRPr lang="en-US" altLang="ko-KR" sz="500" b="1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marL="355600" indent="-355600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May 2017 Successfully completed   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the performance test of the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SCL3 QWR module</a:t>
            </a:r>
          </a:p>
          <a:p>
            <a:pPr marL="355600" indent="-355600" latinLnBrk="0"/>
            <a:endParaRPr lang="en-US" altLang="ko-KR" sz="500" b="1" dirty="0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June 2017 Completed the detail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  design of facility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  construction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Sep 2017 Began the facility        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4472C4"/>
                </a:solidFill>
                <a:cs typeface="Arial" panose="020B0604020202020204" pitchFamily="34" charset="0"/>
              </a:rPr>
              <a:t>                 construction</a:t>
            </a:r>
          </a:p>
          <a:p>
            <a:pPr marL="355600" indent="-355600" latinLnBrk="0"/>
            <a:endParaRPr lang="en-US" altLang="ko-KR" sz="500" b="1" dirty="0">
              <a:solidFill>
                <a:srgbClr val="70AD47"/>
              </a:solidFill>
              <a:cs typeface="Arial" panose="020B0604020202020204" pitchFamily="34" charset="0"/>
            </a:endParaRPr>
          </a:p>
          <a:p>
            <a:pPr marL="355600" indent="-355600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Oct  2017 Successfully completed the</a:t>
            </a:r>
          </a:p>
          <a:p>
            <a:pPr marL="355600" indent="-355600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                SCL demo runs</a:t>
            </a:r>
          </a:p>
          <a:p>
            <a:pPr marL="355600" indent="-355600" latinLnBrk="0"/>
            <a:endParaRPr lang="en-US" altLang="ko-KR" sz="500" b="1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355600" indent="-355600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Dec 2017 Project review by TF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502473" y="4077737"/>
            <a:ext cx="2069797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Jan 2009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Finalized the Comprehensive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Belt Plan (National Science &amp;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Technology Commission)</a:t>
            </a:r>
          </a:p>
          <a:p>
            <a:pPr marL="357188" indent="-357188" latinLnBrk="0"/>
            <a:endParaRPr lang="en-US" altLang="ko-KR" sz="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June 2010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Completed the research to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establish the Heavy-ion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Accelerator Construction Plan</a:t>
            </a:r>
          </a:p>
          <a:p>
            <a:pPr marL="357188" indent="-357188" latinLnBrk="0"/>
            <a:endParaRPr lang="en-US" altLang="ko-KR" sz="400" b="1" dirty="0">
              <a:solidFill>
                <a:srgbClr val="70AD47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Feb 2011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Completed the Heavy-ion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Accelerator Conceptual Design</a:t>
            </a:r>
          </a:p>
          <a:p>
            <a:pPr marL="357188" indent="-357188" latinLnBrk="0"/>
            <a:endParaRPr lang="en-US" altLang="ko-KR" sz="400" b="1" dirty="0"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Dec 2011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Launched the Heavy-in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Accelerator Project</a:t>
            </a:r>
            <a:endParaRPr lang="en-US" altLang="ko-KR" sz="1000" b="1" dirty="0"/>
          </a:p>
        </p:txBody>
      </p:sp>
      <p:sp>
        <p:nvSpPr>
          <p:cNvPr id="68" name="타원 67"/>
          <p:cNvSpPr/>
          <p:nvPr/>
        </p:nvSpPr>
        <p:spPr>
          <a:xfrm>
            <a:off x="8680655" y="3520994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9" name="타원 68"/>
          <p:cNvSpPr/>
          <p:nvPr/>
        </p:nvSpPr>
        <p:spPr>
          <a:xfrm>
            <a:off x="8742279" y="3584053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0" name="TextBox 69"/>
          <p:cNvSpPr txBox="1"/>
          <p:nvPr/>
        </p:nvSpPr>
        <p:spPr>
          <a:xfrm>
            <a:off x="8688789" y="3648805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2018</a:t>
            </a:r>
            <a:endParaRPr lang="ko-KR" altLang="en-US" sz="1000" b="1" dirty="0"/>
          </a:p>
        </p:txBody>
      </p:sp>
      <p:grpSp>
        <p:nvGrpSpPr>
          <p:cNvPr id="71" name="그룹 70"/>
          <p:cNvGrpSpPr/>
          <p:nvPr/>
        </p:nvGrpSpPr>
        <p:grpSpPr>
          <a:xfrm>
            <a:off x="8863464" y="2165906"/>
            <a:ext cx="115087" cy="1354493"/>
            <a:chOff x="1079320" y="1989138"/>
            <a:chExt cx="118872" cy="1354493"/>
          </a:xfrm>
        </p:grpSpPr>
        <p:cxnSp>
          <p:nvCxnSpPr>
            <p:cNvPr id="72" name="직선 연결선 71"/>
            <p:cNvCxnSpPr/>
            <p:nvPr/>
          </p:nvCxnSpPr>
          <p:spPr>
            <a:xfrm>
              <a:off x="1138756" y="1989138"/>
              <a:ext cx="0" cy="134795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이등변 삼각형 72"/>
            <p:cNvSpPr/>
            <p:nvPr/>
          </p:nvSpPr>
          <p:spPr>
            <a:xfrm>
              <a:off x="1079320" y="3241155"/>
              <a:ext cx="118872" cy="102476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863463" y="2115832"/>
            <a:ext cx="1346844" cy="1258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March 2018 </a:t>
            </a:r>
          </a:p>
          <a:p>
            <a:pPr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Completed</a:t>
            </a:r>
          </a:p>
          <a:p>
            <a:pPr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the SCL3 HWR</a:t>
            </a:r>
          </a:p>
          <a:p>
            <a:pPr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prototype module</a:t>
            </a:r>
          </a:p>
          <a:p>
            <a:pPr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 performance test</a:t>
            </a:r>
          </a:p>
          <a:p>
            <a:pPr latinLnBrk="0"/>
            <a:endParaRPr lang="en-US" altLang="ko-KR" sz="1000" b="1" spc="20" dirty="0">
              <a:solidFill>
                <a:srgbClr val="70AD47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50" b="1" dirty="0">
              <a:solidFill>
                <a:srgbClr val="0000FF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9521151" y="3481297"/>
            <a:ext cx="481373" cy="49720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8" name="타원 87"/>
          <p:cNvSpPr/>
          <p:nvPr/>
        </p:nvSpPr>
        <p:spPr>
          <a:xfrm>
            <a:off x="9583109" y="3539004"/>
            <a:ext cx="358693" cy="37049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9" name="TextBox 88"/>
          <p:cNvSpPr txBox="1"/>
          <p:nvPr/>
        </p:nvSpPr>
        <p:spPr>
          <a:xfrm>
            <a:off x="9538057" y="3616250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2019</a:t>
            </a:r>
            <a:endParaRPr lang="ko-KR" altLang="en-US" sz="1000" b="1" dirty="0"/>
          </a:p>
        </p:txBody>
      </p:sp>
      <p:cxnSp>
        <p:nvCxnSpPr>
          <p:cNvPr id="90" name="직선 연결선 89"/>
          <p:cNvCxnSpPr/>
          <p:nvPr/>
        </p:nvCxnSpPr>
        <p:spPr>
          <a:xfrm flipV="1">
            <a:off x="9767589" y="3983457"/>
            <a:ext cx="0" cy="20582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이등변 삼각형 90"/>
          <p:cNvSpPr/>
          <p:nvPr/>
        </p:nvSpPr>
        <p:spPr>
          <a:xfrm rot="10800000">
            <a:off x="9715572" y="3968874"/>
            <a:ext cx="122827" cy="125244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2" name="TextBox 91"/>
          <p:cNvSpPr txBox="1"/>
          <p:nvPr/>
        </p:nvSpPr>
        <p:spPr>
          <a:xfrm>
            <a:off x="9684545" y="4143016"/>
            <a:ext cx="100986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May 2019 Revised the Master Plan (3</a:t>
            </a:r>
            <a:r>
              <a:rPr lang="en-US" altLang="ko-KR" sz="1000" b="1" baseline="30000" dirty="0">
                <a:solidFill>
                  <a:srgbClr val="000000"/>
                </a:solidFill>
                <a:cs typeface="Arial" panose="020B0604020202020204" pitchFamily="34" charset="0"/>
              </a:rPr>
              <a:t>rd</a:t>
            </a:r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       (scope and strategy change) </a:t>
            </a:r>
          </a:p>
          <a:p>
            <a:pPr marL="357188" indent="-357188" latinLnBrk="0"/>
            <a:endParaRPr lang="en-US" altLang="ko-KR" sz="1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7188" indent="-357188" latinLnBrk="0"/>
            <a:endParaRPr lang="en-US" altLang="ko-KR" sz="1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Sep 2019           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70AD47"/>
                </a:solidFill>
                <a:cs typeface="Arial" panose="020B0604020202020204" pitchFamily="34" charset="0"/>
              </a:rPr>
              <a:t>	Install the first QWR module</a:t>
            </a:r>
          </a:p>
          <a:p>
            <a:pPr marL="357188" indent="-357188" latinLnBrk="0"/>
            <a:r>
              <a:rPr lang="en-US" altLang="ko-KR" sz="1000" b="1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  <a:p>
            <a:pPr marL="357188" indent="-357188" latinLnBrk="0"/>
            <a:endParaRPr lang="en-US" altLang="ko-KR" sz="10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1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39292" y="64158"/>
            <a:ext cx="9128708" cy="724929"/>
          </a:xfrm>
          <a:prstGeom prst="rect">
            <a:avLst/>
          </a:prstGeom>
        </p:spPr>
      </p:pic>
      <p:grpSp>
        <p:nvGrpSpPr>
          <p:cNvPr id="81" name="그룹 80"/>
          <p:cNvGrpSpPr/>
          <p:nvPr/>
        </p:nvGrpSpPr>
        <p:grpSpPr>
          <a:xfrm>
            <a:off x="1756201" y="1914732"/>
            <a:ext cx="8496944" cy="2086736"/>
            <a:chOff x="2241805" y="600924"/>
            <a:chExt cx="7693085" cy="2310227"/>
          </a:xfrm>
        </p:grpSpPr>
        <p:sp>
          <p:nvSpPr>
            <p:cNvPr id="128" name="모서리가 둥근 직사각형 127"/>
            <p:cNvSpPr/>
            <p:nvPr/>
          </p:nvSpPr>
          <p:spPr>
            <a:xfrm>
              <a:off x="2241805" y="789033"/>
              <a:ext cx="7692502" cy="2122118"/>
            </a:xfrm>
            <a:prstGeom prst="roundRect">
              <a:avLst>
                <a:gd name="adj" fmla="val 347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 sz="2000">
                <a:cs typeface="Times New Roman" pitchFamily="18" charset="0"/>
              </a:endParaRPr>
            </a:p>
          </p:txBody>
        </p:sp>
        <p:cxnSp>
          <p:nvCxnSpPr>
            <p:cNvPr id="129" name="직선 연결선 128"/>
            <p:cNvCxnSpPr/>
            <p:nvPr/>
          </p:nvCxnSpPr>
          <p:spPr bwMode="auto">
            <a:xfrm rot="10800000">
              <a:off x="2459341" y="1848409"/>
              <a:ext cx="6921353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 bwMode="auto">
            <a:xfrm>
              <a:off x="2459341" y="1800895"/>
              <a:ext cx="0" cy="907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 bwMode="auto">
            <a:xfrm>
              <a:off x="3324689" y="1805213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 bwMode="auto">
            <a:xfrm>
              <a:off x="4190038" y="1809533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/>
            <p:nvPr/>
          </p:nvCxnSpPr>
          <p:spPr bwMode="auto">
            <a:xfrm>
              <a:off x="5055387" y="1802334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 bwMode="auto">
            <a:xfrm>
              <a:off x="5920737" y="1795135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 bwMode="auto">
            <a:xfrm>
              <a:off x="6786086" y="1798015"/>
              <a:ext cx="0" cy="907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 bwMode="auto">
            <a:xfrm>
              <a:off x="7649995" y="1802334"/>
              <a:ext cx="0" cy="907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/>
            <p:cNvCxnSpPr/>
            <p:nvPr/>
          </p:nvCxnSpPr>
          <p:spPr bwMode="auto">
            <a:xfrm>
              <a:off x="8515345" y="1806654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/>
            <p:nvPr/>
          </p:nvCxnSpPr>
          <p:spPr bwMode="auto">
            <a:xfrm>
              <a:off x="9380693" y="1799454"/>
              <a:ext cx="0" cy="892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 bwMode="auto">
            <a:xfrm>
              <a:off x="2626363" y="1521564"/>
              <a:ext cx="492298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2014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0" name="TextBox 139"/>
            <p:cNvSpPr txBox="1"/>
            <p:nvPr/>
          </p:nvSpPr>
          <p:spPr bwMode="auto">
            <a:xfrm>
              <a:off x="3504670" y="1521564"/>
              <a:ext cx="492298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2015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 bwMode="auto">
            <a:xfrm>
              <a:off x="4372899" y="1521564"/>
              <a:ext cx="492298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2016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 bwMode="auto">
            <a:xfrm>
              <a:off x="5231049" y="1521564"/>
              <a:ext cx="492298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2017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3" name="TextBox 142"/>
            <p:cNvSpPr txBox="1"/>
            <p:nvPr/>
          </p:nvSpPr>
          <p:spPr bwMode="auto">
            <a:xfrm>
              <a:off x="6090639" y="1521564"/>
              <a:ext cx="492298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2018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 bwMode="auto">
            <a:xfrm>
              <a:off x="6958868" y="1521564"/>
              <a:ext cx="492298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2019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 bwMode="auto">
            <a:xfrm>
              <a:off x="7837175" y="1521564"/>
              <a:ext cx="492298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2020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 bwMode="auto">
            <a:xfrm>
              <a:off x="8695325" y="1521564"/>
              <a:ext cx="492298" cy="3066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sz="1200" b="1" dirty="0">
                  <a:solidFill>
                    <a:schemeClr val="tx2"/>
                  </a:solidFill>
                  <a:cs typeface="Arial" panose="020B0604020202020204" pitchFamily="34" charset="0"/>
                </a:rPr>
                <a:t>2021</a:t>
              </a:r>
              <a:endParaRPr lang="en-US" altLang="en-US" sz="1200" b="1" dirty="0">
                <a:solidFill>
                  <a:schemeClr val="tx2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47" name="직선 연결선 146"/>
            <p:cNvCxnSpPr/>
            <p:nvPr/>
          </p:nvCxnSpPr>
          <p:spPr bwMode="auto">
            <a:xfrm rot="10800000" flipH="1">
              <a:off x="5878981" y="1489849"/>
              <a:ext cx="2880" cy="360000"/>
            </a:xfrm>
            <a:prstGeom prst="line">
              <a:avLst/>
            </a:prstGeom>
            <a:ln>
              <a:solidFill>
                <a:srgbClr val="000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147"/>
            <p:cNvSpPr txBox="1"/>
            <p:nvPr/>
          </p:nvSpPr>
          <p:spPr bwMode="auto">
            <a:xfrm>
              <a:off x="5318615" y="975132"/>
              <a:ext cx="1120732" cy="638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endParaRPr lang="en-US" altLang="ko-KR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en-US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SCL demo beam</a:t>
              </a:r>
              <a:endParaRPr lang="en-US" altLang="ko-KR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50" b="1">
                  <a:solidFill>
                    <a:srgbClr val="0000FF"/>
                  </a:solidFill>
                  <a:cs typeface="Arial" panose="020B0604020202020204" pitchFamily="34" charset="0"/>
                </a:rPr>
                <a:t>(Dec </a:t>
              </a: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2017)</a:t>
              </a:r>
            </a:p>
          </p:txBody>
        </p:sp>
        <p:sp>
          <p:nvSpPr>
            <p:cNvPr id="149" name="TextBox 148"/>
            <p:cNvSpPr txBox="1"/>
            <p:nvPr/>
          </p:nvSpPr>
          <p:spPr bwMode="auto">
            <a:xfrm>
              <a:off x="8290077" y="2185918"/>
              <a:ext cx="797081" cy="613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D-1 </a:t>
              </a:r>
            </a:p>
            <a:p>
              <a:pPr algn="ctr" latinLnBrk="0">
                <a:defRPr/>
              </a:pPr>
              <a:r>
                <a:rPr lang="en-US" altLang="en-US" sz="10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Experiment</a:t>
              </a:r>
              <a:endParaRPr lang="en-US" altLang="ko-KR" sz="100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(Jan 2021)</a:t>
              </a:r>
              <a:endParaRPr lang="en-US" altLang="en-US" sz="100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 bwMode="auto">
            <a:xfrm>
              <a:off x="7753303" y="829960"/>
              <a:ext cx="1073261" cy="638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>
                  <a:solidFill>
                    <a:srgbClr val="FF0000"/>
                  </a:solidFill>
                  <a:cs typeface="Arial" panose="020B0604020202020204" pitchFamily="34" charset="0"/>
                </a:rPr>
                <a:t>18.5MeV/u</a:t>
              </a:r>
              <a:endParaRPr lang="en-US" altLang="ko-KR" sz="105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SI beam</a:t>
              </a:r>
            </a:p>
            <a:p>
              <a:pPr algn="ctr" latinLnBrk="0">
                <a:defRPr/>
              </a:pPr>
              <a:r>
                <a:rPr lang="en-US" altLang="ko-KR" sz="1050" b="1">
                  <a:solidFill>
                    <a:srgbClr val="FF0000"/>
                  </a:solidFill>
                  <a:cs typeface="Arial" panose="020B0604020202020204" pitchFamily="34" charset="0"/>
                </a:rPr>
                <a:t>(Dec </a:t>
              </a: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2020)</a:t>
              </a:r>
              <a:endParaRPr lang="en-US" altLang="en-US" sz="105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 bwMode="auto">
            <a:xfrm>
              <a:off x="9022151" y="2216405"/>
              <a:ext cx="817700" cy="442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en-US" sz="1000" b="1">
                  <a:solidFill>
                    <a:srgbClr val="FF0000"/>
                  </a:solidFill>
                  <a:cs typeface="Arial" panose="020B0604020202020204" pitchFamily="34" charset="0"/>
                </a:rPr>
                <a:t>SCL2 </a:t>
              </a:r>
              <a:endParaRPr lang="en-US" altLang="ko-KR" sz="100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00" b="1">
                  <a:solidFill>
                    <a:srgbClr val="FF0000"/>
                  </a:solidFill>
                  <a:cs typeface="Arial" panose="020B0604020202020204" pitchFamily="34" charset="0"/>
                </a:rPr>
                <a:t>(Dec </a:t>
              </a:r>
              <a:r>
                <a:rPr lang="en-US" altLang="ko-KR" sz="10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2021)</a:t>
              </a:r>
              <a:endParaRPr lang="en-US" altLang="en-US" sz="100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 bwMode="auto">
            <a:xfrm>
              <a:off x="3380252" y="969229"/>
              <a:ext cx="1490827" cy="638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ECR-IS beam &amp;</a:t>
              </a: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  ISOL beam (SI beam)</a:t>
              </a: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(Dec  2015)</a:t>
              </a:r>
              <a:endParaRPr lang="en-US" altLang="en-US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53" name="직선 연결선 152"/>
            <p:cNvCxnSpPr/>
            <p:nvPr/>
          </p:nvCxnSpPr>
          <p:spPr bwMode="auto">
            <a:xfrm>
              <a:off x="4996354" y="1836569"/>
              <a:ext cx="0" cy="360000"/>
            </a:xfrm>
            <a:prstGeom prst="line">
              <a:avLst/>
            </a:prstGeom>
            <a:ln>
              <a:solidFill>
                <a:srgbClr val="000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/>
            <p:cNvSpPr txBox="1"/>
            <p:nvPr/>
          </p:nvSpPr>
          <p:spPr bwMode="auto">
            <a:xfrm>
              <a:off x="4596362" y="1999862"/>
              <a:ext cx="799985" cy="638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endParaRPr lang="en-US" altLang="ko-KR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en-US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RFQ beam</a:t>
              </a:r>
              <a:endParaRPr lang="en-US" altLang="ko-KR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50" b="1">
                  <a:solidFill>
                    <a:srgbClr val="0000FF"/>
                  </a:solidFill>
                  <a:cs typeface="Arial" panose="020B0604020202020204" pitchFamily="34" charset="0"/>
                </a:rPr>
                <a:t>(Dec </a:t>
              </a: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2016)</a:t>
              </a:r>
              <a:endParaRPr lang="en-US" altLang="en-US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55" name="직선 연결선 154"/>
            <p:cNvCxnSpPr/>
            <p:nvPr/>
          </p:nvCxnSpPr>
          <p:spPr bwMode="auto">
            <a:xfrm rot="10800000" flipH="1">
              <a:off x="4119413" y="1482490"/>
              <a:ext cx="2880" cy="360000"/>
            </a:xfrm>
            <a:prstGeom prst="line">
              <a:avLst/>
            </a:prstGeom>
            <a:ln>
              <a:solidFill>
                <a:srgbClr val="000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 bwMode="auto">
            <a:xfrm>
              <a:off x="8610889" y="1849848"/>
              <a:ext cx="0" cy="36000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/>
            <p:cNvCxnSpPr/>
            <p:nvPr/>
          </p:nvCxnSpPr>
          <p:spPr bwMode="auto">
            <a:xfrm rot="10800000" flipH="1">
              <a:off x="8431229" y="1492158"/>
              <a:ext cx="2880" cy="36000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/>
            <p:cNvCxnSpPr/>
            <p:nvPr/>
          </p:nvCxnSpPr>
          <p:spPr bwMode="auto">
            <a:xfrm>
              <a:off x="9309509" y="1850560"/>
              <a:ext cx="0" cy="36000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모서리가 둥근 직사각형 158"/>
            <p:cNvSpPr/>
            <p:nvPr/>
          </p:nvSpPr>
          <p:spPr>
            <a:xfrm>
              <a:off x="4985097" y="600924"/>
              <a:ext cx="2230793" cy="286010"/>
            </a:xfrm>
            <a:prstGeom prst="roundRect">
              <a:avLst/>
            </a:prstGeom>
            <a:solidFill>
              <a:srgbClr val="33CCCC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r>
                <a:rPr lang="en-US" altLang="en-US" b="1" dirty="0">
                  <a:solidFill>
                    <a:schemeClr val="tx2"/>
                  </a:solidFill>
                  <a:cs typeface="Arial" panose="020B0604020202020204" pitchFamily="34" charset="0"/>
                </a:rPr>
                <a:t>System Installation</a:t>
              </a:r>
            </a:p>
          </p:txBody>
        </p:sp>
        <p:sp>
          <p:nvSpPr>
            <p:cNvPr id="160" name="TextBox 159"/>
            <p:cNvSpPr txBox="1"/>
            <p:nvPr/>
          </p:nvSpPr>
          <p:spPr bwMode="auto">
            <a:xfrm>
              <a:off x="8826564" y="817766"/>
              <a:ext cx="1108326" cy="638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>
                  <a:solidFill>
                    <a:srgbClr val="FF0000"/>
                  </a:solidFill>
                  <a:cs typeface="Arial" panose="020B0604020202020204" pitchFamily="34" charset="0"/>
                </a:rPr>
                <a:t>18.5MeV/u</a:t>
              </a:r>
              <a:endParaRPr lang="en-US" altLang="ko-KR" sz="105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RI beam</a:t>
              </a:r>
            </a:p>
            <a:p>
              <a:pPr algn="ctr" latinLnBrk="0">
                <a:defRPr/>
              </a:pPr>
              <a:r>
                <a:rPr lang="en-US" altLang="ko-KR" sz="1050" b="1">
                  <a:solidFill>
                    <a:srgbClr val="FF0000"/>
                  </a:solidFill>
                  <a:cs typeface="Arial" panose="020B0604020202020204" pitchFamily="34" charset="0"/>
                </a:rPr>
                <a:t>(Sep </a:t>
              </a: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2021)</a:t>
              </a:r>
              <a:endParaRPr lang="en-US" altLang="en-US" sz="105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61" name="직선 연결선 160"/>
            <p:cNvCxnSpPr/>
            <p:nvPr/>
          </p:nvCxnSpPr>
          <p:spPr bwMode="auto">
            <a:xfrm rot="10800000" flipH="1">
              <a:off x="9117190" y="1486235"/>
              <a:ext cx="2880" cy="36000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/>
            <p:cNvSpPr txBox="1"/>
            <p:nvPr/>
          </p:nvSpPr>
          <p:spPr bwMode="auto">
            <a:xfrm>
              <a:off x="6592979" y="2212283"/>
              <a:ext cx="859490" cy="638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SCL</a:t>
              </a:r>
            </a:p>
            <a:p>
              <a:pPr algn="ctr" latinLnBrk="0">
                <a:defRPr/>
              </a:pPr>
              <a:r>
                <a:rPr lang="en-US" altLang="en-US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installation</a:t>
              </a:r>
              <a:endParaRPr lang="en-US" altLang="ko-KR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(April 2019)</a:t>
              </a:r>
              <a:endParaRPr lang="en-US" altLang="en-US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63" name="직선 연결선 162"/>
            <p:cNvCxnSpPr/>
            <p:nvPr/>
          </p:nvCxnSpPr>
          <p:spPr bwMode="auto">
            <a:xfrm>
              <a:off x="7025959" y="1845726"/>
              <a:ext cx="0" cy="360000"/>
            </a:xfrm>
            <a:prstGeom prst="line">
              <a:avLst/>
            </a:prstGeom>
            <a:ln>
              <a:solidFill>
                <a:srgbClr val="0000FF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/>
            <p:cNvSpPr txBox="1"/>
            <p:nvPr/>
          </p:nvSpPr>
          <p:spPr bwMode="auto">
            <a:xfrm>
              <a:off x="7442534" y="2185918"/>
              <a:ext cx="927660" cy="638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ISOL</a:t>
              </a:r>
            </a:p>
            <a:p>
              <a:pPr algn="ctr" latinLnBrk="0">
                <a:defRPr/>
              </a:pPr>
              <a:r>
                <a:rPr lang="en-US" altLang="ko-KR" sz="1050" b="1" spc="-150" dirty="0">
                  <a:solidFill>
                    <a:srgbClr val="FF0000"/>
                  </a:solidFill>
                  <a:cs typeface="Arial" panose="020B0604020202020204" pitchFamily="34" charset="0"/>
                </a:rPr>
                <a:t>Commissioning </a:t>
              </a:r>
            </a:p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FF0000"/>
                  </a:solidFill>
                  <a:cs typeface="Arial" panose="020B0604020202020204" pitchFamily="34" charset="0"/>
                </a:rPr>
                <a:t>(July 2020)</a:t>
              </a:r>
              <a:endParaRPr lang="en-US" altLang="en-US" sz="105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65" name="직선 연결선 164"/>
            <p:cNvCxnSpPr/>
            <p:nvPr/>
          </p:nvCxnSpPr>
          <p:spPr bwMode="auto">
            <a:xfrm>
              <a:off x="8092519" y="1853965"/>
              <a:ext cx="0" cy="360000"/>
            </a:xfrm>
            <a:prstGeom prst="line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그룹 165"/>
          <p:cNvGrpSpPr/>
          <p:nvPr/>
        </p:nvGrpSpPr>
        <p:grpSpPr>
          <a:xfrm>
            <a:off x="1792001" y="4038908"/>
            <a:ext cx="8624480" cy="2320332"/>
            <a:chOff x="2241805" y="3367578"/>
            <a:chExt cx="7808556" cy="2340775"/>
          </a:xfrm>
        </p:grpSpPr>
        <p:sp>
          <p:nvSpPr>
            <p:cNvPr id="199" name="TextBox 198"/>
            <p:cNvSpPr txBox="1"/>
            <p:nvPr/>
          </p:nvSpPr>
          <p:spPr bwMode="auto">
            <a:xfrm>
              <a:off x="6066933" y="3874040"/>
              <a:ext cx="1194751" cy="41915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latinLnBrk="0">
                <a:defRPr/>
              </a:pP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Supply of utilities</a:t>
              </a:r>
            </a:p>
            <a:p>
              <a:pPr algn="ctr" latinLnBrk="0">
                <a:defRPr/>
              </a:pPr>
              <a:r>
                <a:rPr lang="en-US" altLang="ko-KR" sz="1050" b="1">
                  <a:solidFill>
                    <a:srgbClr val="0000FF"/>
                  </a:solidFill>
                  <a:cs typeface="Arial" panose="020B0604020202020204" pitchFamily="34" charset="0"/>
                </a:rPr>
                <a:t>(Dec </a:t>
              </a:r>
              <a:r>
                <a:rPr lang="en-US" altLang="ko-KR" sz="1050" b="1" dirty="0">
                  <a:solidFill>
                    <a:srgbClr val="0000FF"/>
                  </a:solidFill>
                  <a:cs typeface="Arial" panose="020B0604020202020204" pitchFamily="34" charset="0"/>
                </a:rPr>
                <a:t>2018)</a:t>
              </a:r>
              <a:endParaRPr lang="en-US" altLang="en-US" sz="1050" b="1" dirty="0">
                <a:solidFill>
                  <a:srgbClr val="0000FF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200" name="그룹 199"/>
            <p:cNvGrpSpPr/>
            <p:nvPr/>
          </p:nvGrpSpPr>
          <p:grpSpPr>
            <a:xfrm>
              <a:off x="2241805" y="3367578"/>
              <a:ext cx="7808556" cy="2340775"/>
              <a:chOff x="2241805" y="596136"/>
              <a:chExt cx="7808556" cy="2340775"/>
            </a:xfrm>
          </p:grpSpPr>
          <p:sp>
            <p:nvSpPr>
              <p:cNvPr id="201" name="모서리가 둥근 직사각형 200"/>
              <p:cNvSpPr/>
              <p:nvPr/>
            </p:nvSpPr>
            <p:spPr>
              <a:xfrm>
                <a:off x="2241805" y="789033"/>
                <a:ext cx="7692502" cy="2122118"/>
              </a:xfrm>
              <a:prstGeom prst="roundRect">
                <a:avLst>
                  <a:gd name="adj" fmla="val 3476"/>
                </a:avLst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2000">
                  <a:cs typeface="Times New Roman" pitchFamily="18" charset="0"/>
                </a:endParaRPr>
              </a:p>
            </p:txBody>
          </p:sp>
          <p:grpSp>
            <p:nvGrpSpPr>
              <p:cNvPr id="202" name="그룹 201"/>
              <p:cNvGrpSpPr/>
              <p:nvPr/>
            </p:nvGrpSpPr>
            <p:grpSpPr>
              <a:xfrm>
                <a:off x="2459341" y="969206"/>
                <a:ext cx="7591020" cy="1967705"/>
                <a:chOff x="3246540" y="828458"/>
                <a:chExt cx="7591020" cy="1967705"/>
              </a:xfrm>
            </p:grpSpPr>
            <p:cxnSp>
              <p:nvCxnSpPr>
                <p:cNvPr id="204" name="직선 연결선 203"/>
                <p:cNvCxnSpPr/>
                <p:nvPr/>
              </p:nvCxnSpPr>
              <p:spPr bwMode="auto">
                <a:xfrm rot="10800000">
                  <a:off x="3246540" y="1707661"/>
                  <a:ext cx="6921353" cy="0"/>
                </a:xfrm>
                <a:prstGeom prst="line">
                  <a:avLst/>
                </a:prstGeom>
                <a:ln w="1905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직선 연결선 204"/>
                <p:cNvCxnSpPr/>
                <p:nvPr/>
              </p:nvCxnSpPr>
              <p:spPr bwMode="auto">
                <a:xfrm>
                  <a:off x="3246540" y="1660147"/>
                  <a:ext cx="0" cy="907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직선 연결선 205"/>
                <p:cNvCxnSpPr/>
                <p:nvPr/>
              </p:nvCxnSpPr>
              <p:spPr bwMode="auto">
                <a:xfrm>
                  <a:off x="4111888" y="1664465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직선 연결선 206"/>
                <p:cNvCxnSpPr/>
                <p:nvPr/>
              </p:nvCxnSpPr>
              <p:spPr bwMode="auto">
                <a:xfrm>
                  <a:off x="4977237" y="1668785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직선 연결선 207"/>
                <p:cNvCxnSpPr/>
                <p:nvPr/>
              </p:nvCxnSpPr>
              <p:spPr bwMode="auto">
                <a:xfrm>
                  <a:off x="5842586" y="1661586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/>
                <p:cNvCxnSpPr/>
                <p:nvPr/>
              </p:nvCxnSpPr>
              <p:spPr bwMode="auto">
                <a:xfrm>
                  <a:off x="6707936" y="1654387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209"/>
                <p:cNvCxnSpPr/>
                <p:nvPr/>
              </p:nvCxnSpPr>
              <p:spPr bwMode="auto">
                <a:xfrm>
                  <a:off x="7573285" y="1657267"/>
                  <a:ext cx="0" cy="907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/>
                <p:cNvCxnSpPr/>
                <p:nvPr/>
              </p:nvCxnSpPr>
              <p:spPr bwMode="auto">
                <a:xfrm>
                  <a:off x="8437194" y="1661586"/>
                  <a:ext cx="0" cy="9071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연결선 211"/>
                <p:cNvCxnSpPr/>
                <p:nvPr/>
              </p:nvCxnSpPr>
              <p:spPr bwMode="auto">
                <a:xfrm>
                  <a:off x="9302544" y="1665906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직선 연결선 212"/>
                <p:cNvCxnSpPr/>
                <p:nvPr/>
              </p:nvCxnSpPr>
              <p:spPr bwMode="auto">
                <a:xfrm>
                  <a:off x="10167892" y="1658706"/>
                  <a:ext cx="0" cy="892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4" name="TextBox 213"/>
                <p:cNvSpPr txBox="1"/>
                <p:nvPr/>
              </p:nvSpPr>
              <p:spPr bwMode="auto">
                <a:xfrm>
                  <a:off x="3413562" y="1380816"/>
                  <a:ext cx="492298" cy="27943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2014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5" name="TextBox 214"/>
                <p:cNvSpPr txBox="1"/>
                <p:nvPr/>
              </p:nvSpPr>
              <p:spPr bwMode="auto">
                <a:xfrm>
                  <a:off x="4291869" y="1380816"/>
                  <a:ext cx="492298" cy="27943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2015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TextBox 215"/>
                <p:cNvSpPr txBox="1"/>
                <p:nvPr/>
              </p:nvSpPr>
              <p:spPr bwMode="auto">
                <a:xfrm>
                  <a:off x="5160098" y="1380816"/>
                  <a:ext cx="492298" cy="27943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2016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TextBox 216"/>
                <p:cNvSpPr txBox="1"/>
                <p:nvPr/>
              </p:nvSpPr>
              <p:spPr bwMode="auto">
                <a:xfrm>
                  <a:off x="6018248" y="1380816"/>
                  <a:ext cx="492298" cy="27943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2017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8" name="TextBox 217"/>
                <p:cNvSpPr txBox="1"/>
                <p:nvPr/>
              </p:nvSpPr>
              <p:spPr bwMode="auto">
                <a:xfrm>
                  <a:off x="6877838" y="1380816"/>
                  <a:ext cx="492298" cy="27943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2018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9" name="TextBox 218"/>
                <p:cNvSpPr txBox="1"/>
                <p:nvPr/>
              </p:nvSpPr>
              <p:spPr bwMode="auto">
                <a:xfrm>
                  <a:off x="7746067" y="1380816"/>
                  <a:ext cx="492298" cy="27943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2019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0" name="TextBox 219"/>
                <p:cNvSpPr txBox="1"/>
                <p:nvPr/>
              </p:nvSpPr>
              <p:spPr bwMode="auto">
                <a:xfrm>
                  <a:off x="8624374" y="1380816"/>
                  <a:ext cx="492298" cy="27943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2020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TextBox 220"/>
                <p:cNvSpPr txBox="1"/>
                <p:nvPr/>
              </p:nvSpPr>
              <p:spPr bwMode="auto">
                <a:xfrm>
                  <a:off x="9482524" y="1380816"/>
                  <a:ext cx="492298" cy="27943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atinLnBrk="0">
                    <a:defRPr/>
                  </a:pPr>
                  <a:r>
                    <a:rPr lang="en-US" altLang="ko-KR" sz="1200" b="1" dirty="0">
                      <a:solidFill>
                        <a:schemeClr val="tx2"/>
                      </a:solidFill>
                      <a:cs typeface="Arial" panose="020B0604020202020204" pitchFamily="34" charset="0"/>
                    </a:rPr>
                    <a:t>2021</a:t>
                  </a:r>
                  <a:endParaRPr lang="en-US" altLang="en-US" sz="1200" b="1" dirty="0">
                    <a:solidFill>
                      <a:schemeClr val="tx2"/>
                    </a:solidFill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2" name="직선 연결선 221"/>
                <p:cNvCxnSpPr/>
                <p:nvPr/>
              </p:nvCxnSpPr>
              <p:spPr bwMode="auto">
                <a:xfrm rot="10800000" flipH="1">
                  <a:off x="6292951" y="1339770"/>
                  <a:ext cx="2880" cy="36000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TextBox 222"/>
                <p:cNvSpPr txBox="1"/>
                <p:nvPr/>
              </p:nvSpPr>
              <p:spPr bwMode="auto">
                <a:xfrm>
                  <a:off x="5415675" y="857904"/>
                  <a:ext cx="1329480" cy="582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Completion </a:t>
                  </a:r>
                  <a:r>
                    <a:rPr lang="en-US" altLang="en-US" sz="1050" b="1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of detail </a:t>
                  </a: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design</a:t>
                  </a:r>
                  <a:endParaRPr lang="en-US" altLang="ko-KR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(June 2017)</a:t>
                  </a:r>
                </a:p>
              </p:txBody>
            </p:sp>
            <p:sp>
              <p:nvSpPr>
                <p:cNvPr id="224" name="TextBox 223"/>
                <p:cNvSpPr txBox="1"/>
                <p:nvPr/>
              </p:nvSpPr>
              <p:spPr bwMode="auto">
                <a:xfrm>
                  <a:off x="8433287" y="2055844"/>
                  <a:ext cx="1108323" cy="582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Completion of construction</a:t>
                  </a:r>
                  <a:endParaRPr lang="en-US" altLang="ko-KR" sz="105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(Dec 2020)</a:t>
                  </a:r>
                  <a:endParaRPr lang="en-US" altLang="en-US" sz="105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5" name="TextBox 224"/>
                <p:cNvSpPr txBox="1"/>
                <p:nvPr/>
              </p:nvSpPr>
              <p:spPr bwMode="auto">
                <a:xfrm>
                  <a:off x="9338059" y="2082040"/>
                  <a:ext cx="1499501" cy="71412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0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Completion of inspection of </a:t>
                  </a:r>
                  <a:r>
                    <a:rPr lang="en-US" altLang="en-US" sz="1000" b="1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the radiation facility </a:t>
                  </a:r>
                  <a:endParaRPr lang="en-US" altLang="ko-KR" sz="100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00" b="1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(Dec 2021</a:t>
                  </a:r>
                  <a:r>
                    <a:rPr lang="en-US" altLang="ko-KR" sz="100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)</a:t>
                  </a:r>
                  <a:endParaRPr lang="en-US" altLang="en-US" sz="100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6" name="TextBox 225"/>
                <p:cNvSpPr txBox="1"/>
                <p:nvPr/>
              </p:nvSpPr>
              <p:spPr bwMode="auto">
                <a:xfrm>
                  <a:off x="4063782" y="857904"/>
                  <a:ext cx="1442656" cy="582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Completion of basic design</a:t>
                  </a:r>
                  <a:endParaRPr lang="en-US" altLang="ko-KR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(Dec </a:t>
                  </a:r>
                  <a:r>
                    <a:rPr lang="en-US" altLang="ko-KR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2015)</a:t>
                  </a:r>
                  <a:endParaRPr lang="en-US" altLang="en-US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7" name="직선 연결선 226"/>
                <p:cNvCxnSpPr/>
                <p:nvPr/>
              </p:nvCxnSpPr>
              <p:spPr bwMode="auto">
                <a:xfrm>
                  <a:off x="5914177" y="1714483"/>
                  <a:ext cx="0" cy="36000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TextBox 227"/>
                <p:cNvSpPr txBox="1"/>
                <p:nvPr/>
              </p:nvSpPr>
              <p:spPr bwMode="auto">
                <a:xfrm>
                  <a:off x="4862593" y="2026947"/>
                  <a:ext cx="1317154" cy="7451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Beginning of priority</a:t>
                  </a:r>
                  <a:endParaRPr lang="en-US" altLang="ko-KR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construction</a:t>
                  </a:r>
                  <a:endParaRPr lang="en-US" altLang="ko-KR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(Feb </a:t>
                  </a:r>
                  <a:r>
                    <a:rPr lang="en-US" altLang="ko-KR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2017)</a:t>
                  </a:r>
                  <a:endParaRPr lang="en-US" altLang="en-US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29" name="직선 연결선 228"/>
                <p:cNvCxnSpPr/>
                <p:nvPr/>
              </p:nvCxnSpPr>
              <p:spPr bwMode="auto">
                <a:xfrm rot="10800000" flipH="1">
                  <a:off x="4906612" y="1341742"/>
                  <a:ext cx="2880" cy="36000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 229"/>
                <p:cNvCxnSpPr/>
                <p:nvPr/>
              </p:nvCxnSpPr>
              <p:spPr bwMode="auto">
                <a:xfrm>
                  <a:off x="10096708" y="1709812"/>
                  <a:ext cx="0" cy="36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직선 연결선 230"/>
                <p:cNvCxnSpPr/>
                <p:nvPr/>
              </p:nvCxnSpPr>
              <p:spPr bwMode="auto">
                <a:xfrm>
                  <a:off x="6517727" y="1708261"/>
                  <a:ext cx="0" cy="36000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2" name="TextBox 231"/>
                <p:cNvSpPr txBox="1"/>
                <p:nvPr/>
              </p:nvSpPr>
              <p:spPr bwMode="auto">
                <a:xfrm>
                  <a:off x="6103264" y="2049590"/>
                  <a:ext cx="1514091" cy="582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Beginning of construction</a:t>
                  </a:r>
                  <a:endParaRPr lang="en-US" altLang="ko-KR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(Sep </a:t>
                  </a:r>
                  <a:r>
                    <a:rPr lang="en-US" altLang="ko-KR" sz="1050" b="1" dirty="0">
                      <a:solidFill>
                        <a:srgbClr val="0000FF"/>
                      </a:solidFill>
                      <a:cs typeface="Arial" panose="020B0604020202020204" pitchFamily="34" charset="0"/>
                    </a:rPr>
                    <a:t>2017)</a:t>
                  </a:r>
                  <a:endParaRPr lang="en-US" altLang="en-US" sz="1050" b="1" dirty="0">
                    <a:solidFill>
                      <a:srgbClr val="0000FF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3" name="TextBox 232"/>
                <p:cNvSpPr txBox="1"/>
                <p:nvPr/>
              </p:nvSpPr>
              <p:spPr bwMode="auto">
                <a:xfrm>
                  <a:off x="9044924" y="828458"/>
                  <a:ext cx="859490" cy="58216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Building</a:t>
                  </a:r>
                  <a:endParaRPr lang="en-US" altLang="ko-KR" sz="105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en-US" sz="105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Permit</a:t>
                  </a:r>
                  <a:endParaRPr lang="en-US" altLang="ko-KR" sz="105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  <a:p>
                  <a:pPr algn="ctr" latinLnBrk="0">
                    <a:defRPr/>
                  </a:pPr>
                  <a:r>
                    <a:rPr lang="en-US" altLang="ko-KR" sz="1050" b="1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(April 2021)</a:t>
                  </a:r>
                  <a:endParaRPr lang="en-US" altLang="en-US" sz="1050" b="1" dirty="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234" name="직선 연결선 233"/>
                <p:cNvCxnSpPr/>
                <p:nvPr/>
              </p:nvCxnSpPr>
              <p:spPr bwMode="auto">
                <a:xfrm>
                  <a:off x="9247721" y="1705502"/>
                  <a:ext cx="0" cy="36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 234"/>
                <p:cNvCxnSpPr/>
                <p:nvPr/>
              </p:nvCxnSpPr>
              <p:spPr bwMode="auto">
                <a:xfrm rot="10800000" flipH="1">
                  <a:off x="9510225" y="1355679"/>
                  <a:ext cx="2880" cy="36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연결선 235"/>
                <p:cNvCxnSpPr/>
                <p:nvPr/>
              </p:nvCxnSpPr>
              <p:spPr bwMode="auto">
                <a:xfrm rot="10800000" flipH="1">
                  <a:off x="7442465" y="1343888"/>
                  <a:ext cx="2880" cy="360000"/>
                </a:xfrm>
                <a:prstGeom prst="line">
                  <a:avLst/>
                </a:prstGeom>
                <a:ln>
                  <a:solidFill>
                    <a:srgbClr val="0000FF"/>
                  </a:solidFill>
                  <a:headEnd type="oval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3" name="모서리가 둥근 직사각형 202"/>
              <p:cNvSpPr/>
              <p:nvPr/>
            </p:nvSpPr>
            <p:spPr>
              <a:xfrm>
                <a:off x="4985097" y="596136"/>
                <a:ext cx="2230793" cy="290798"/>
              </a:xfrm>
              <a:prstGeom prst="roundRect">
                <a:avLst/>
              </a:prstGeom>
              <a:solidFill>
                <a:srgbClr val="33CCCC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r>
                  <a:rPr lang="en-US" altLang="en-US" b="1" dirty="0">
                    <a:solidFill>
                      <a:schemeClr val="tx2"/>
                    </a:solidFill>
                    <a:cs typeface="Arial" panose="020B0604020202020204" pitchFamily="34" charset="0"/>
                  </a:rPr>
                  <a:t>Facility Construction</a:t>
                </a:r>
              </a:p>
            </p:txBody>
          </p:sp>
        </p:grpSp>
      </p:grpSp>
      <p:sp>
        <p:nvSpPr>
          <p:cNvPr id="237" name="갈매기형 수장 236"/>
          <p:cNvSpPr/>
          <p:nvPr/>
        </p:nvSpPr>
        <p:spPr>
          <a:xfrm>
            <a:off x="1792002" y="894416"/>
            <a:ext cx="2478357" cy="841251"/>
          </a:xfrm>
          <a:prstGeom prst="chevron">
            <a:avLst/>
          </a:prstGeom>
          <a:solidFill>
            <a:srgbClr val="CCCC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4180"/>
            <a:endParaRPr lang="en-US" altLang="ko-KR" sz="1292" b="1" dirty="0">
              <a:solidFill>
                <a:prstClr val="black"/>
              </a:solidFill>
            </a:endParaRPr>
          </a:p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(2018) </a:t>
            </a:r>
          </a:p>
          <a:p>
            <a:pPr algn="ctr" defTabSz="884180"/>
            <a:r>
              <a:rPr lang="en-US" altLang="ko-KR" sz="1400" b="1" spc="-150" dirty="0">
                <a:solidFill>
                  <a:prstClr val="black"/>
                </a:solidFill>
              </a:rPr>
              <a:t>SCL3 manufacturing</a:t>
            </a:r>
          </a:p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SCL2 Prototype</a:t>
            </a:r>
          </a:p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 </a:t>
            </a:r>
            <a:endParaRPr lang="ko-KR" altLang="en-US" sz="1292" b="1" dirty="0">
              <a:solidFill>
                <a:prstClr val="black"/>
              </a:solidFill>
            </a:endParaRPr>
          </a:p>
        </p:txBody>
      </p:sp>
      <p:sp>
        <p:nvSpPr>
          <p:cNvPr id="238" name="갈매기형 수장 237"/>
          <p:cNvSpPr/>
          <p:nvPr/>
        </p:nvSpPr>
        <p:spPr>
          <a:xfrm>
            <a:off x="4004332" y="873759"/>
            <a:ext cx="2315851" cy="853170"/>
          </a:xfrm>
          <a:prstGeom prst="chevron">
            <a:avLst/>
          </a:prstGeom>
          <a:solidFill>
            <a:srgbClr val="CCCC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(2019) </a:t>
            </a:r>
          </a:p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SCL3 Installation</a:t>
            </a:r>
          </a:p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SCL2 </a:t>
            </a:r>
            <a:r>
              <a:rPr lang="en-US" altLang="ko-KR" sz="1292" b="1" spc="-150" dirty="0">
                <a:solidFill>
                  <a:prstClr val="black"/>
                </a:solidFill>
              </a:rPr>
              <a:t>manufacturing</a:t>
            </a:r>
          </a:p>
        </p:txBody>
      </p:sp>
      <p:sp>
        <p:nvSpPr>
          <p:cNvPr id="239" name="갈매기형 수장 238"/>
          <p:cNvSpPr/>
          <p:nvPr/>
        </p:nvSpPr>
        <p:spPr>
          <a:xfrm>
            <a:off x="6069882" y="891250"/>
            <a:ext cx="2154889" cy="844776"/>
          </a:xfrm>
          <a:prstGeom prst="chevron">
            <a:avLst/>
          </a:prstGeom>
          <a:solidFill>
            <a:srgbClr val="CCCC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(2020) </a:t>
            </a:r>
          </a:p>
          <a:p>
            <a:pPr algn="ctr" defTabSz="884180"/>
            <a:r>
              <a:rPr lang="en-US" altLang="ko-KR" sz="1200" b="1" dirty="0">
                <a:solidFill>
                  <a:prstClr val="black"/>
                </a:solidFill>
              </a:rPr>
              <a:t>SCL3 Beam </a:t>
            </a:r>
            <a:r>
              <a:rPr lang="en-US" altLang="ko-KR" sz="1200" b="1" spc="-150" dirty="0">
                <a:solidFill>
                  <a:prstClr val="black"/>
                </a:solidFill>
              </a:rPr>
              <a:t>Commissioning/</a:t>
            </a:r>
          </a:p>
          <a:p>
            <a:pPr algn="ctr" latinLnBrk="0">
              <a:defRPr/>
            </a:pPr>
            <a:r>
              <a:rPr lang="en-US" altLang="en-US" sz="1200" b="1" spc="-150" dirty="0">
                <a:solidFill>
                  <a:prstClr val="black"/>
                </a:solidFill>
              </a:rPr>
              <a:t>Const.  Completion</a:t>
            </a:r>
            <a:endParaRPr lang="en-US" altLang="ko-KR" sz="1200" b="1" spc="-150" dirty="0">
              <a:solidFill>
                <a:prstClr val="black"/>
              </a:solidFill>
            </a:endParaRPr>
          </a:p>
        </p:txBody>
      </p:sp>
      <p:sp>
        <p:nvSpPr>
          <p:cNvPr id="240" name="갈매기형 수장 239"/>
          <p:cNvSpPr/>
          <p:nvPr/>
        </p:nvSpPr>
        <p:spPr>
          <a:xfrm>
            <a:off x="8020002" y="888922"/>
            <a:ext cx="2154889" cy="847554"/>
          </a:xfrm>
          <a:prstGeom prst="chevron">
            <a:avLst/>
          </a:prstGeom>
          <a:solidFill>
            <a:srgbClr val="CCCC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84180"/>
            <a:r>
              <a:rPr lang="en-US" altLang="ko-KR" sz="1292" b="1" dirty="0">
                <a:solidFill>
                  <a:prstClr val="black"/>
                </a:solidFill>
              </a:rPr>
              <a:t>(2021) </a:t>
            </a:r>
          </a:p>
          <a:p>
            <a:pPr algn="ctr" defTabSz="884180"/>
            <a:r>
              <a:rPr lang="en-US" altLang="ko-KR" sz="1200" b="1" dirty="0">
                <a:solidFill>
                  <a:prstClr val="black"/>
                </a:solidFill>
              </a:rPr>
              <a:t>KOBRA operation</a:t>
            </a:r>
            <a:r>
              <a:rPr lang="en-US" altLang="ko-KR" sz="1200" b="1" spc="-150" dirty="0">
                <a:solidFill>
                  <a:prstClr val="black"/>
                </a:solidFill>
              </a:rPr>
              <a:t>/</a:t>
            </a:r>
          </a:p>
          <a:p>
            <a:pPr algn="ctr" defTabSz="884180"/>
            <a:r>
              <a:rPr lang="en-US" altLang="en-US" sz="1200" b="1" spc="-150" dirty="0">
                <a:solidFill>
                  <a:prstClr val="black"/>
                </a:solidFill>
              </a:rPr>
              <a:t>Project Completion</a:t>
            </a:r>
            <a:endParaRPr lang="ko-KR" altLang="en-US" sz="1200" b="1" spc="-150" dirty="0">
              <a:solidFill>
                <a:prstClr val="black"/>
              </a:solidFill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3760925" y="188641"/>
            <a:ext cx="2763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Milestone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1802003" y="201935"/>
            <a:ext cx="1630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1. Overview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747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40" y="1206336"/>
            <a:ext cx="9063711" cy="5135905"/>
          </a:xfrm>
          <a:prstGeom prst="rect">
            <a:avLst/>
          </a:prstGeom>
        </p:spPr>
      </p:pic>
      <p:sp>
        <p:nvSpPr>
          <p:cNvPr id="5" name="TextBox 22"/>
          <p:cNvSpPr txBox="1"/>
          <p:nvPr/>
        </p:nvSpPr>
        <p:spPr>
          <a:xfrm>
            <a:off x="1163827" y="3217102"/>
            <a:ext cx="1665026" cy="4154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schemeClr val="bg1"/>
                </a:solidFill>
                <a:latin typeface="+mj-lt"/>
              </a:rPr>
              <a:t>Low energy experimental hall B</a:t>
            </a:r>
            <a:endParaRPr lang="ko-KR" altLang="en-US" sz="105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23"/>
          <p:cNvSpPr txBox="1"/>
          <p:nvPr/>
        </p:nvSpPr>
        <p:spPr>
          <a:xfrm>
            <a:off x="1218599" y="5591919"/>
            <a:ext cx="1664976" cy="4154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schemeClr val="bg1"/>
                </a:solidFill>
              </a:rPr>
              <a:t>Low energy experimental hall A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7" name="TextBox 24"/>
          <p:cNvSpPr txBox="1"/>
          <p:nvPr/>
        </p:nvSpPr>
        <p:spPr>
          <a:xfrm>
            <a:off x="5199813" y="5464961"/>
            <a:ext cx="1055097" cy="27699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bg1"/>
                </a:solidFill>
                <a:latin typeface="+mj-lt"/>
              </a:rPr>
              <a:t>ISOL</a:t>
            </a:r>
            <a:r>
              <a:rPr lang="ko-KR" altLang="en-US" sz="1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+mj-lt"/>
              </a:rPr>
              <a:t>facility</a:t>
            </a:r>
            <a:endParaRPr lang="ko-KR" alt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3491630" y="2678183"/>
            <a:ext cx="495649" cy="2539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schemeClr val="bg1"/>
                </a:solidFill>
              </a:rPr>
              <a:t>SCL1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1" name="TextBox 28"/>
          <p:cNvSpPr txBox="1"/>
          <p:nvPr/>
        </p:nvSpPr>
        <p:spPr>
          <a:xfrm>
            <a:off x="7793895" y="4391577"/>
            <a:ext cx="849913" cy="27699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bg1"/>
                </a:solidFill>
                <a:latin typeface="+mj-lt"/>
              </a:rPr>
              <a:t>IF facility</a:t>
            </a:r>
            <a:endParaRPr lang="ko-KR" altLang="en-US" sz="1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29"/>
          <p:cNvSpPr txBox="1"/>
          <p:nvPr/>
        </p:nvSpPr>
        <p:spPr>
          <a:xfrm>
            <a:off x="7943330" y="5511128"/>
            <a:ext cx="1656184" cy="4154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schemeClr val="bg1"/>
                </a:solidFill>
                <a:latin typeface="+mj-lt"/>
              </a:rPr>
              <a:t>High energy experimental hall A</a:t>
            </a:r>
            <a:endParaRPr lang="ko-KR" altLang="en-US" sz="105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34"/>
          <p:cNvSpPr txBox="1"/>
          <p:nvPr/>
        </p:nvSpPr>
        <p:spPr>
          <a:xfrm>
            <a:off x="9985970" y="4418460"/>
            <a:ext cx="1744295" cy="4154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schemeClr val="bg1"/>
                </a:solidFill>
                <a:latin typeface="+mj-lt"/>
              </a:rPr>
              <a:t>High energy experimental hall B</a:t>
            </a:r>
            <a:endParaRPr lang="ko-KR" altLang="en-US" sz="105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8233" y="58662"/>
            <a:ext cx="9080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C82506"/>
                </a:solidFill>
              </a:rPr>
              <a:t>Ko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 </a:t>
            </a:r>
            <a:r>
              <a:rPr lang="en-US" altLang="ko-KR" sz="2400" b="1" dirty="0">
                <a:solidFill>
                  <a:srgbClr val="C82506"/>
                </a:solidFill>
              </a:rPr>
              <a:t>B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road acceptance </a:t>
            </a:r>
            <a:r>
              <a:rPr lang="en-US" altLang="ko-KR" sz="2400" b="1" dirty="0">
                <a:solidFill>
                  <a:srgbClr val="C82506"/>
                </a:solidFill>
              </a:rPr>
              <a:t>R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ecoil spectrometer and </a:t>
            </a:r>
            <a:r>
              <a:rPr lang="en-US" altLang="ko-KR" sz="2400" b="1" dirty="0">
                <a:solidFill>
                  <a:srgbClr val="C82506"/>
                </a:solidFill>
              </a:rPr>
              <a:t>A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pparatus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24416"/>
          <a:stretch/>
        </p:blipFill>
        <p:spPr>
          <a:xfrm>
            <a:off x="1208208" y="6026426"/>
            <a:ext cx="1664976" cy="59244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138572" y="6360159"/>
            <a:ext cx="6846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err="1">
                <a:solidFill>
                  <a:srgbClr val="C82506"/>
                </a:solidFill>
              </a:rPr>
              <a:t>Ko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BR</a:t>
            </a:r>
            <a:r>
              <a:rPr lang="en-US" altLang="ko-KR" sz="1200" b="1" dirty="0" err="1">
                <a:solidFill>
                  <a:srgbClr val="C82506"/>
                </a:solidFill>
              </a:rPr>
              <a:t>A</a:t>
            </a:r>
            <a:endParaRPr lang="ko-KR" altLang="en-US" sz="1200" b="1" dirty="0">
              <a:solidFill>
                <a:srgbClr val="C82506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41209" y="856410"/>
            <a:ext cx="7813665" cy="86177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lt"/>
              </a:rPr>
              <a:t>Goal: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Construction of </a:t>
            </a:r>
            <a:r>
              <a:rPr lang="en-US" altLang="ko-KR" sz="1500" b="1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multi-purpose experimental instrument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using stable or RI beams for studies of the nuclear structure and nuclear astrophysics, in the energy range of about 1 – 30 MeV/u</a:t>
            </a: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2078182" y="4125192"/>
            <a:ext cx="805393" cy="14172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5400000">
            <a:off x="4006498" y="2777895"/>
            <a:ext cx="195021" cy="3032342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FF0000"/>
              </a:gs>
            </a:gsLst>
            <a:lin ang="540000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522" y="176509"/>
            <a:ext cx="1172414" cy="363687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489902" y="1802884"/>
            <a:ext cx="6568597" cy="138499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RI beam productions at a few MeV/u and at about 20 – 40 MeV/u using a stable beams from ECR ion source</a:t>
            </a:r>
          </a:p>
          <a:p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Microsoft Sans Serif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Microsoft Sans Serif" panose="020B0604020202020204" pitchFamily="34" charset="0"/>
                <a:cs typeface="Times New Roman" panose="02020603050405020304" pitchFamily="18" charset="0"/>
              </a:rPr>
              <a:t>Recoil mass separator at less than few MeV/u for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direct measurements of radiative-capture cross,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Times New Roman" panose="02020603050405020304" pitchFamily="18" charset="0"/>
              </a:rPr>
              <a:t>using a RI beams from ISOL facility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ea typeface="Microsoft Sans Serif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25"/>
          <p:cNvSpPr txBox="1"/>
          <p:nvPr/>
        </p:nvSpPr>
        <p:spPr>
          <a:xfrm>
            <a:off x="3887329" y="3962799"/>
            <a:ext cx="495649" cy="2539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schemeClr val="bg1"/>
                </a:solidFill>
              </a:rPr>
              <a:t>SCL3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33" name="TextBox 26"/>
          <p:cNvSpPr txBox="1"/>
          <p:nvPr/>
        </p:nvSpPr>
        <p:spPr>
          <a:xfrm>
            <a:off x="3887329" y="3564789"/>
            <a:ext cx="495649" cy="2539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b="1" dirty="0">
                <a:solidFill>
                  <a:schemeClr val="bg1"/>
                </a:solidFill>
                <a:latin typeface="+mj-lt"/>
              </a:rPr>
              <a:t>SCL2</a:t>
            </a:r>
            <a:endParaRPr lang="ko-KR" altLang="en-US" sz="105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967606" y="4360809"/>
            <a:ext cx="2789759" cy="646331"/>
          </a:xfrm>
          <a:prstGeom prst="rect">
            <a:avLst/>
          </a:prstGeom>
          <a:solidFill>
            <a:srgbClr val="2E75B6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Times New Roman" panose="02020603050405020304" pitchFamily="18" charset="0"/>
              </a:rPr>
              <a:t>Ions are accelerated </a:t>
            </a:r>
          </a:p>
          <a:p>
            <a:r>
              <a:rPr lang="en-US" altLang="ko-KR" sz="1200" b="1" dirty="0">
                <a:solidFill>
                  <a:schemeClr val="bg1"/>
                </a:solidFill>
                <a:cs typeface="Times New Roman" panose="02020603050405020304" pitchFamily="18" charset="0"/>
              </a:rPr>
              <a:t>up to about 40 MeV/u for </a:t>
            </a:r>
            <a:r>
              <a:rPr lang="en-US" altLang="ko-KR" sz="1200" b="1" i="1" dirty="0">
                <a:solidFill>
                  <a:schemeClr val="bg1"/>
                </a:solidFill>
                <a:cs typeface="Times New Roman" panose="02020603050405020304" pitchFamily="18" charset="0"/>
              </a:rPr>
              <a:t>A</a:t>
            </a:r>
            <a:r>
              <a:rPr lang="en-US" altLang="ko-KR" sz="1200" b="1" dirty="0">
                <a:solidFill>
                  <a:schemeClr val="bg1"/>
                </a:solidFill>
                <a:cs typeface="Times New Roman" panose="02020603050405020304" pitchFamily="18" charset="0"/>
              </a:rPr>
              <a:t> &lt; 40</a:t>
            </a:r>
            <a:r>
              <a:rPr lang="en-US" altLang="ko-KR" sz="1200" b="1" dirty="0">
                <a:solidFill>
                  <a:schemeClr val="bg1"/>
                </a:solidFill>
              </a:rPr>
              <a:t>, up to about 20 MeV/u for </a:t>
            </a:r>
            <a:r>
              <a:rPr lang="en-US" altLang="ko-KR" sz="1200" b="1" i="1" dirty="0">
                <a:solidFill>
                  <a:schemeClr val="bg1"/>
                </a:solidFill>
                <a:cs typeface="Times New Roman" panose="02020603050405020304" pitchFamily="18" charset="0"/>
              </a:rPr>
              <a:t>A</a:t>
            </a:r>
            <a:r>
              <a:rPr lang="en-US" altLang="ko-KR" sz="1200" b="1" dirty="0">
                <a:solidFill>
                  <a:schemeClr val="bg1"/>
                </a:solidFill>
                <a:cs typeface="Times New Roman" panose="02020603050405020304" pitchFamily="18" charset="0"/>
              </a:rPr>
              <a:t> &gt; 100</a:t>
            </a:r>
          </a:p>
        </p:txBody>
      </p:sp>
      <p:sp>
        <p:nvSpPr>
          <p:cNvPr id="34" name="TextBox 26"/>
          <p:cNvSpPr txBox="1"/>
          <p:nvPr/>
        </p:nvSpPr>
        <p:spPr>
          <a:xfrm>
            <a:off x="6387555" y="4059124"/>
            <a:ext cx="132230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b="1" dirty="0">
                <a:solidFill>
                  <a:schemeClr val="bg1"/>
                </a:solidFill>
                <a:latin typeface="+mj-lt"/>
              </a:rPr>
              <a:t>Spallation room for future extension</a:t>
            </a:r>
            <a:endParaRPr lang="ko-KR" altLang="en-US" sz="9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96" y="1143099"/>
            <a:ext cx="2402141" cy="177991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1925456" y="2709196"/>
            <a:ext cx="7120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2018.08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 rot="17365751">
            <a:off x="1413721" y="2133463"/>
            <a:ext cx="215558" cy="394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7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586385" y="1273628"/>
            <a:ext cx="783771" cy="4963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10800000">
            <a:off x="9821515" y="1897372"/>
            <a:ext cx="313509" cy="4310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83668" y="2851512"/>
            <a:ext cx="2965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가스 또는 금속 샘플 주입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0000101010101" charset="-127"/>
              <a:cs typeface="Times New Roman" panose="02020603050405020304" pitchFamily="18" charset="0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</a:t>
            </a:r>
            <a:r>
              <a:rPr lang="ko-KR" altLang="en-US" b="1" dirty="0" smtClean="0">
                <a:solidFill>
                  <a:srgbClr val="0070C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안정 원소</a:t>
            </a:r>
            <a:r>
              <a:rPr lang="en-US" altLang="ko-KR" b="1" dirty="0" smtClean="0">
                <a:solidFill>
                  <a:srgbClr val="0070C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: </a:t>
            </a:r>
            <a:r>
              <a:rPr lang="ko-KR" altLang="en-US" b="1" dirty="0" smtClean="0">
                <a:solidFill>
                  <a:srgbClr val="0070C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안정한 원자핵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208399" y="1273628"/>
            <a:ext cx="6775269" cy="4616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5400000">
            <a:off x="9138885" y="1262469"/>
            <a:ext cx="266153" cy="46645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824494" y="2440695"/>
            <a:ext cx="323589" cy="32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810443" y="1362619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496985" y="1330626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+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623257" y="1518752"/>
            <a:ext cx="68896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7880280" y="1340226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+</a:t>
            </a: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776892" y="1340226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+</a:t>
            </a: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330851" y="1349556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+</a:t>
            </a: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60855" y="3587271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505189" y="806346"/>
            <a:ext cx="2275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이온원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(ion source)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240956" y="81503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가속관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04820" y="3061687"/>
            <a:ext cx="4892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입사빔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(1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차 빔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, Primary beam or Projectile)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9038734" y="1628774"/>
            <a:ext cx="724733" cy="628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220197" y="226570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이온화</a:t>
            </a:r>
            <a:endParaRPr lang="ko-KR" altLang="en-US" dirty="0"/>
          </a:p>
        </p:txBody>
      </p:sp>
      <p:sp>
        <p:nvSpPr>
          <p:cNvPr id="2" name="직각 삼각형 1"/>
          <p:cNvSpPr/>
          <p:nvPr/>
        </p:nvSpPr>
        <p:spPr>
          <a:xfrm rot="16200000">
            <a:off x="345407" y="818739"/>
            <a:ext cx="1290242" cy="1265457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55029" y="10310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전자석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1004820" y="2096589"/>
            <a:ext cx="0" cy="140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91913" y="4108734"/>
            <a:ext cx="1017072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폭발 1 57"/>
          <p:cNvSpPr/>
          <p:nvPr/>
        </p:nvSpPr>
        <p:spPr>
          <a:xfrm>
            <a:off x="800990" y="3956954"/>
            <a:ext cx="443317" cy="41072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608985" y="3924068"/>
            <a:ext cx="3393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생성 표적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(production target)</a:t>
            </a: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990528" y="4432989"/>
            <a:ext cx="0" cy="4394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746492" y="4988525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1127916" y="4390804"/>
            <a:ext cx="101379" cy="5651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1178605" y="4988525"/>
            <a:ext cx="219121" cy="210492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1244307" y="5282341"/>
            <a:ext cx="219121" cy="2104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85696" y="6372623"/>
            <a:ext cx="3520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반응하지 않고 지나가는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1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차 빔 </a:t>
            </a:r>
            <a:endParaRPr lang="ko-KR" altLang="en-US" dirty="0"/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913107" y="5349367"/>
            <a:ext cx="0" cy="99713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H="1" flipV="1">
            <a:off x="1582859" y="5368864"/>
            <a:ext cx="7378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7454211" y="5353702"/>
            <a:ext cx="400050" cy="40005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7" name="타원 76"/>
          <p:cNvSpPr/>
          <p:nvPr/>
        </p:nvSpPr>
        <p:spPr>
          <a:xfrm>
            <a:off x="8371420" y="5349193"/>
            <a:ext cx="400050" cy="400050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8" name="타원 77"/>
          <p:cNvSpPr/>
          <p:nvPr/>
        </p:nvSpPr>
        <p:spPr>
          <a:xfrm>
            <a:off x="8399995" y="5596674"/>
            <a:ext cx="330566" cy="333544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9" name="타원 78"/>
          <p:cNvSpPr/>
          <p:nvPr/>
        </p:nvSpPr>
        <p:spPr>
          <a:xfrm>
            <a:off x="10210794" y="5365026"/>
            <a:ext cx="372575" cy="373249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7888551" y="5549218"/>
            <a:ext cx="4066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7306295" y="5765183"/>
            <a:ext cx="9307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ea typeface="HY강M" panose="02030600000101010101" pitchFamily="18" charset="-127"/>
              </a:rPr>
              <a:t>Projectile</a:t>
            </a:r>
            <a:endParaRPr lang="ko-KR" altLang="en-US" sz="1400" dirty="0"/>
          </a:p>
        </p:txBody>
      </p:sp>
      <p:sp>
        <p:nvSpPr>
          <p:cNvPr id="82" name="직사각형 81"/>
          <p:cNvSpPr/>
          <p:nvPr/>
        </p:nvSpPr>
        <p:spPr>
          <a:xfrm>
            <a:off x="8130536" y="5910574"/>
            <a:ext cx="680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ea typeface="HY강M" panose="02030600000101010101" pitchFamily="18" charset="-127"/>
              </a:rPr>
              <a:t>Target</a:t>
            </a:r>
            <a:endParaRPr lang="ko-KR" altLang="en-US" sz="1400" dirty="0"/>
          </a:p>
        </p:txBody>
      </p:sp>
      <p:sp>
        <p:nvSpPr>
          <p:cNvPr id="83" name="직사각형 82"/>
          <p:cNvSpPr/>
          <p:nvPr/>
        </p:nvSpPr>
        <p:spPr>
          <a:xfrm>
            <a:off x="9012605" y="4892918"/>
            <a:ext cx="18482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HY강M" panose="02030600000101010101" pitchFamily="18" charset="-127"/>
              </a:rPr>
              <a:t>Excited projectile-like fragment</a:t>
            </a:r>
            <a:endParaRPr lang="ko-KR" altLang="en-US" sz="1400" dirty="0"/>
          </a:p>
        </p:txBody>
      </p:sp>
      <p:sp>
        <p:nvSpPr>
          <p:cNvPr id="84" name="직사각형 83"/>
          <p:cNvSpPr/>
          <p:nvPr/>
        </p:nvSpPr>
        <p:spPr>
          <a:xfrm>
            <a:off x="9817747" y="5930218"/>
            <a:ext cx="13910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ea typeface="HY강M" panose="02030600000101010101" pitchFamily="18" charset="-127"/>
              </a:rPr>
              <a:t>De-excitation of fragment</a:t>
            </a:r>
            <a:endParaRPr lang="ko-KR" altLang="en-US" sz="1400" dirty="0"/>
          </a:p>
        </p:txBody>
      </p:sp>
      <p:cxnSp>
        <p:nvCxnSpPr>
          <p:cNvPr id="85" name="직선 화살표 연결선 84"/>
          <p:cNvCxnSpPr/>
          <p:nvPr/>
        </p:nvCxnSpPr>
        <p:spPr>
          <a:xfrm>
            <a:off x="8824809" y="5549218"/>
            <a:ext cx="4066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현 85"/>
          <p:cNvSpPr/>
          <p:nvPr/>
        </p:nvSpPr>
        <p:spPr>
          <a:xfrm rot="6820449">
            <a:off x="9284657" y="5350299"/>
            <a:ext cx="432000" cy="433124"/>
          </a:xfrm>
          <a:prstGeom prst="chord">
            <a:avLst/>
          </a:prstGeom>
          <a:solidFill>
            <a:srgbClr val="FF0000">
              <a:alpha val="5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9766676" y="5547691"/>
            <a:ext cx="4066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10615608" y="5669488"/>
            <a:ext cx="64967" cy="68449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9" name="타원 88"/>
          <p:cNvSpPr/>
          <p:nvPr/>
        </p:nvSpPr>
        <p:spPr>
          <a:xfrm>
            <a:off x="10186858" y="5321462"/>
            <a:ext cx="64967" cy="68449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0" name="타원 89"/>
          <p:cNvSpPr/>
          <p:nvPr/>
        </p:nvSpPr>
        <p:spPr>
          <a:xfrm>
            <a:off x="10654442" y="5478988"/>
            <a:ext cx="64967" cy="68449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1" name="직사각형 90"/>
          <p:cNvSpPr/>
          <p:nvPr/>
        </p:nvSpPr>
        <p:spPr>
          <a:xfrm>
            <a:off x="8975238" y="5676468"/>
            <a:ext cx="1410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ea typeface="HY강M" panose="02030600000101010101" pitchFamily="18" charset="-127"/>
              </a:rPr>
              <a:t>f</a:t>
            </a:r>
            <a:r>
              <a:rPr lang="en-US" altLang="ko-KR" sz="1400" b="1" dirty="0" smtClean="0">
                <a:solidFill>
                  <a:srgbClr val="FF0000"/>
                </a:solidFill>
                <a:ea typeface="HY강M" panose="02030600000101010101" pitchFamily="18" charset="-127"/>
              </a:rPr>
              <a:t>ragmentation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876314" y="4449500"/>
            <a:ext cx="31893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ea typeface="HY강M" panose="02030600000101010101" pitchFamily="18" charset="-127"/>
              </a:rPr>
              <a:t>Projectile-like fragmentation </a:t>
            </a:r>
            <a:endParaRPr lang="ko-KR" altLang="en-US" sz="1600" dirty="0">
              <a:ea typeface="HY강M" panose="02030600000101010101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6902440" y="4432989"/>
            <a:ext cx="4169528" cy="202044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320719" y="5231822"/>
            <a:ext cx="4601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표적과 반응하여 생성된 희귀동위원소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(RI)</a:t>
            </a: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(2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차 빔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: Secondary beam or fragments)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173821" y="85499"/>
            <a:ext cx="9278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Basics of RI production: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희귀동위원소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(RI)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빔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생성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(in-flight method)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26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185696" y="581891"/>
            <a:ext cx="1176384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586385" y="1273628"/>
            <a:ext cx="783771" cy="4963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10800000">
            <a:off x="9821515" y="1897372"/>
            <a:ext cx="313509" cy="4310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983668" y="2851512"/>
            <a:ext cx="2965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가스 또는 금속 샘플 주입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0000101010101" charset="-127"/>
              <a:cs typeface="Times New Roman" panose="02020603050405020304" pitchFamily="18" charset="0"/>
            </a:endParaRP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</a:t>
            </a:r>
            <a:r>
              <a:rPr lang="ko-KR" altLang="en-US" b="1" dirty="0" smtClean="0">
                <a:solidFill>
                  <a:srgbClr val="0070C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안정 원소</a:t>
            </a:r>
            <a:r>
              <a:rPr lang="en-US" altLang="ko-KR" b="1" dirty="0" smtClean="0">
                <a:solidFill>
                  <a:srgbClr val="0070C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: </a:t>
            </a:r>
            <a:r>
              <a:rPr lang="ko-KR" altLang="en-US" b="1" dirty="0" smtClean="0">
                <a:solidFill>
                  <a:srgbClr val="0070C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안정한 원자핵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208399" y="1273628"/>
            <a:ext cx="6775269" cy="4616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5400000">
            <a:off x="9138885" y="1262469"/>
            <a:ext cx="266153" cy="46645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824494" y="2440695"/>
            <a:ext cx="323589" cy="324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810443" y="1362619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496985" y="1330626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+</a:t>
            </a:r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1623257" y="1518752"/>
            <a:ext cx="68896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7880280" y="1340226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+</a:t>
            </a: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776892" y="1340226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+</a:t>
            </a:r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330851" y="1349556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+</a:t>
            </a:r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60855" y="3587271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9505189" y="806346"/>
            <a:ext cx="2193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이원온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(ion source)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240956" y="81503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가속관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9038734" y="1628774"/>
            <a:ext cx="724733" cy="628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220197" y="226570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이온화</a:t>
            </a:r>
            <a:endParaRPr lang="ko-KR" altLang="en-US" dirty="0"/>
          </a:p>
        </p:txBody>
      </p:sp>
      <p:sp>
        <p:nvSpPr>
          <p:cNvPr id="2" name="직각 삼각형 1"/>
          <p:cNvSpPr/>
          <p:nvPr/>
        </p:nvSpPr>
        <p:spPr>
          <a:xfrm rot="16200000">
            <a:off x="345407" y="818739"/>
            <a:ext cx="1290242" cy="1265457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255029" y="10310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전자석</a:t>
            </a:r>
            <a:endParaRPr lang="en-US" altLang="ko-KR" b="1" dirty="0" smtClean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1004820" y="2096589"/>
            <a:ext cx="0" cy="140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91913" y="4108734"/>
            <a:ext cx="1017072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폭발 1 57"/>
          <p:cNvSpPr/>
          <p:nvPr/>
        </p:nvSpPr>
        <p:spPr>
          <a:xfrm>
            <a:off x="800990" y="3956954"/>
            <a:ext cx="443317" cy="41072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608985" y="3924068"/>
            <a:ext cx="3393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생성 표적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(production target)</a:t>
            </a: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990528" y="4432989"/>
            <a:ext cx="0" cy="4394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746492" y="4988525"/>
            <a:ext cx="323589" cy="324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endParaRPr lang="ko-KR" altLang="en-US" dirty="0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1127916" y="4390804"/>
            <a:ext cx="101379" cy="5651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1178605" y="4988525"/>
            <a:ext cx="219121" cy="210492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1244307" y="5282341"/>
            <a:ext cx="219121" cy="2104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+</a:t>
            </a:r>
            <a:endParaRPr lang="ko-KR" altLang="en-US" dirty="0"/>
          </a:p>
        </p:txBody>
      </p:sp>
      <p:cxnSp>
        <p:nvCxnSpPr>
          <p:cNvPr id="68" name="직선 화살표 연결선 67"/>
          <p:cNvCxnSpPr/>
          <p:nvPr/>
        </p:nvCxnSpPr>
        <p:spPr>
          <a:xfrm flipV="1">
            <a:off x="913107" y="5349367"/>
            <a:ext cx="0" cy="99713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H="1" flipV="1">
            <a:off x="1582859" y="5368864"/>
            <a:ext cx="7378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91913" y="4757477"/>
            <a:ext cx="1289138" cy="8718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951789" y="4736465"/>
            <a:ext cx="88953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원하는 희귀동위원소를 어떻게 식별하고 </a:t>
            </a:r>
            <a:r>
              <a:rPr lang="en-US" altLang="ko-KR" sz="2000" b="1" dirty="0" smtClean="0">
                <a:solidFill>
                  <a:srgbClr val="FF000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</a:t>
            </a:r>
            <a:r>
              <a:rPr lang="ko-KR" altLang="en-US" sz="2000" b="1" dirty="0" smtClean="0">
                <a:solidFill>
                  <a:srgbClr val="FF000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분리하여</a:t>
            </a:r>
            <a:r>
              <a:rPr lang="en-US" altLang="ko-KR" sz="2000" b="1" dirty="0" smtClean="0">
                <a:solidFill>
                  <a:srgbClr val="FF000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)</a:t>
            </a:r>
            <a:r>
              <a:rPr lang="ko-KR" altLang="en-US" sz="2000" b="1" dirty="0" smtClean="0">
                <a:solidFill>
                  <a:srgbClr val="FF000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빔으로 사용할 것인가</a:t>
            </a:r>
            <a:r>
              <a:rPr lang="en-US" altLang="ko-KR" sz="2000" b="1" dirty="0" smtClean="0">
                <a:solidFill>
                  <a:srgbClr val="FF000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?</a:t>
            </a:r>
            <a:r>
              <a:rPr lang="ko-KR" altLang="en-US" sz="2000" b="1" dirty="0" smtClean="0">
                <a:solidFill>
                  <a:srgbClr val="FF0000"/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73821" y="85499"/>
            <a:ext cx="9278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Basics of RI production: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희귀동위원소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(RI)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빔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생성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(in-flight method)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ea typeface="나눔바른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320719" y="5231822"/>
            <a:ext cx="4601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표적과 반응하여 생성된 희귀동위원소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(RI)</a:t>
            </a:r>
          </a:p>
          <a:p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(2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차 빔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: Secondary beam or fragments)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85696" y="6372623"/>
            <a:ext cx="3520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반응하지 않고 지나가는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1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차 빔 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004820" y="3061687"/>
            <a:ext cx="4892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입사빔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(1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차 빔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나눔바른고딕" panose="020B0600000101010101" charset="-127"/>
                <a:cs typeface="Times New Roman" panose="02020603050405020304" pitchFamily="18" charset="0"/>
              </a:rPr>
              <a:t>, Primary beam or Projectile)</a:t>
            </a:r>
          </a:p>
        </p:txBody>
      </p:sp>
    </p:spTree>
    <p:extLst>
      <p:ext uri="{BB962C8B-B14F-4D97-AF65-F5344CB8AC3E}">
        <p14:creationId xmlns:p14="http://schemas.microsoft.com/office/powerpoint/2010/main" val="4123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22321</TotalTime>
  <Words>4562</Words>
  <Application>Microsoft Office PowerPoint</Application>
  <PresentationFormat>와이드스크린</PresentationFormat>
  <Paragraphs>964</Paragraphs>
  <Slides>34</Slides>
  <Notes>15</Notes>
  <HiddenSlides>0</HiddenSlides>
  <MMClips>1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52" baseType="lpstr">
      <vt:lpstr>Arial Unicode MS</vt:lpstr>
      <vt:lpstr>Cordia New</vt:lpstr>
      <vt:lpstr>HY강M</vt:lpstr>
      <vt:lpstr>HY동녘B</vt:lpstr>
      <vt:lpstr>나눔바른고딕</vt:lpstr>
      <vt:lpstr>맑은 고딕</vt:lpstr>
      <vt:lpstr>Arial</vt:lpstr>
      <vt:lpstr>Arial Black</vt:lpstr>
      <vt:lpstr>Calibri</vt:lpstr>
      <vt:lpstr>Calibri Light</vt:lpstr>
      <vt:lpstr>Microsoft Sans Serif</vt:lpstr>
      <vt:lpstr>Palatino Linotype</vt:lpstr>
      <vt:lpstr>Symbol</vt:lpstr>
      <vt:lpstr>Times New Roman</vt:lpstr>
      <vt:lpstr>Wingdings</vt:lpstr>
      <vt:lpstr>Office 테마</vt:lpstr>
      <vt:lpstr>Graph</vt:lpstr>
      <vt:lpstr>Drawing</vt:lpstr>
      <vt:lpstr>PowerPoint 프레젠테이션</vt:lpstr>
      <vt:lpstr>Rare Isotope Science Project (RISP)</vt:lpstr>
      <vt:lpstr>RAON Layout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Scientific program at early phase operation(candidate)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추 경호</dc:creator>
  <cp:lastModifiedBy>user</cp:lastModifiedBy>
  <cp:revision>630</cp:revision>
  <cp:lastPrinted>2019-03-27T07:50:10Z</cp:lastPrinted>
  <dcterms:created xsi:type="dcterms:W3CDTF">2018-08-21T04:03:24Z</dcterms:created>
  <dcterms:modified xsi:type="dcterms:W3CDTF">2020-08-25T01:44:56Z</dcterms:modified>
</cp:coreProperties>
</file>